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2"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4" name="Shape 174"/>
        <p:cNvGrpSpPr/>
        <p:nvPr/>
      </p:nvGrpSpPr>
      <p:grpSpPr>
        <a:xfrm>
          <a:off x="0" y="0"/>
          <a:ext cx="0" cy="0"/>
          <a:chOff x="0" y="0"/>
          <a:chExt cx="0" cy="0"/>
        </a:xfrm>
      </p:grpSpPr>
      <p:sp>
        <p:nvSpPr>
          <p:cNvPr id="175" name="Google Shape;175;p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76" name="Google Shape;176;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p1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1" name="Google Shape;251;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5" name="Shape 255"/>
        <p:cNvGrpSpPr/>
        <p:nvPr/>
      </p:nvGrpSpPr>
      <p:grpSpPr>
        <a:xfrm>
          <a:off x="0" y="0"/>
          <a:ext cx="0" cy="0"/>
          <a:chOff x="0" y="0"/>
          <a:chExt cx="0" cy="0"/>
        </a:xfrm>
      </p:grpSpPr>
      <p:sp>
        <p:nvSpPr>
          <p:cNvPr id="256" name="Google Shape;256;p1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57" name="Google Shape;257;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2" name="Shape 262"/>
        <p:cNvGrpSpPr/>
        <p:nvPr/>
      </p:nvGrpSpPr>
      <p:grpSpPr>
        <a:xfrm>
          <a:off x="0" y="0"/>
          <a:ext cx="0" cy="0"/>
          <a:chOff x="0" y="0"/>
          <a:chExt cx="0" cy="0"/>
        </a:xfrm>
      </p:grpSpPr>
      <p:sp>
        <p:nvSpPr>
          <p:cNvPr id="263" name="Google Shape;263;p1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64" name="Google Shape;264;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8" name="Shape 268"/>
        <p:cNvGrpSpPr/>
        <p:nvPr/>
      </p:nvGrpSpPr>
      <p:grpSpPr>
        <a:xfrm>
          <a:off x="0" y="0"/>
          <a:ext cx="0" cy="0"/>
          <a:chOff x="0" y="0"/>
          <a:chExt cx="0" cy="0"/>
        </a:xfrm>
      </p:grpSpPr>
      <p:sp>
        <p:nvSpPr>
          <p:cNvPr id="269" name="Google Shape;269;p1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0" name="Google Shape;270;p1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4" name="Shape 274"/>
        <p:cNvGrpSpPr/>
        <p:nvPr/>
      </p:nvGrpSpPr>
      <p:grpSpPr>
        <a:xfrm>
          <a:off x="0" y="0"/>
          <a:ext cx="0" cy="0"/>
          <a:chOff x="0" y="0"/>
          <a:chExt cx="0" cy="0"/>
        </a:xfrm>
      </p:grpSpPr>
      <p:sp>
        <p:nvSpPr>
          <p:cNvPr id="275" name="Google Shape;275;p1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76" name="Google Shape;276;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0" name="Shape 280"/>
        <p:cNvGrpSpPr/>
        <p:nvPr/>
      </p:nvGrpSpPr>
      <p:grpSpPr>
        <a:xfrm>
          <a:off x="0" y="0"/>
          <a:ext cx="0" cy="0"/>
          <a:chOff x="0" y="0"/>
          <a:chExt cx="0" cy="0"/>
        </a:xfrm>
      </p:grpSpPr>
      <p:sp>
        <p:nvSpPr>
          <p:cNvPr id="281" name="Google Shape;281;p1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2" name="Google Shape;282;p1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6" name="Shape 286"/>
        <p:cNvGrpSpPr/>
        <p:nvPr/>
      </p:nvGrpSpPr>
      <p:grpSpPr>
        <a:xfrm>
          <a:off x="0" y="0"/>
          <a:ext cx="0" cy="0"/>
          <a:chOff x="0" y="0"/>
          <a:chExt cx="0" cy="0"/>
        </a:xfrm>
      </p:grpSpPr>
      <p:sp>
        <p:nvSpPr>
          <p:cNvPr id="287" name="Google Shape;287;p1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88" name="Google Shape;288;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3" name="Shape 293"/>
        <p:cNvGrpSpPr/>
        <p:nvPr/>
      </p:nvGrpSpPr>
      <p:grpSpPr>
        <a:xfrm>
          <a:off x="0" y="0"/>
          <a:ext cx="0" cy="0"/>
          <a:chOff x="0" y="0"/>
          <a:chExt cx="0" cy="0"/>
        </a:xfrm>
      </p:grpSpPr>
      <p:sp>
        <p:nvSpPr>
          <p:cNvPr id="294" name="Google Shape;294;p1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95" name="Google Shape;295;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p1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1" name="Google Shape;301;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5" name="Shape 305"/>
        <p:cNvGrpSpPr/>
        <p:nvPr/>
      </p:nvGrpSpPr>
      <p:grpSpPr>
        <a:xfrm>
          <a:off x="0" y="0"/>
          <a:ext cx="0" cy="0"/>
          <a:chOff x="0" y="0"/>
          <a:chExt cx="0" cy="0"/>
        </a:xfrm>
      </p:grpSpPr>
      <p:sp>
        <p:nvSpPr>
          <p:cNvPr id="306" name="Google Shape;306;p1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07" name="Google Shape;307;p1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p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91" name="Google Shape;191;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2" name="Shape 312"/>
        <p:cNvGrpSpPr/>
        <p:nvPr/>
      </p:nvGrpSpPr>
      <p:grpSpPr>
        <a:xfrm>
          <a:off x="0" y="0"/>
          <a:ext cx="0" cy="0"/>
          <a:chOff x="0" y="0"/>
          <a:chExt cx="0" cy="0"/>
        </a:xfrm>
      </p:grpSpPr>
      <p:sp>
        <p:nvSpPr>
          <p:cNvPr id="313" name="Google Shape;313;p2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14" name="Google Shape;314;p2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8" name="Shape 318"/>
        <p:cNvGrpSpPr/>
        <p:nvPr/>
      </p:nvGrpSpPr>
      <p:grpSpPr>
        <a:xfrm>
          <a:off x="0" y="0"/>
          <a:ext cx="0" cy="0"/>
          <a:chOff x="0" y="0"/>
          <a:chExt cx="0" cy="0"/>
        </a:xfrm>
      </p:grpSpPr>
      <p:sp>
        <p:nvSpPr>
          <p:cNvPr id="319" name="Google Shape;319;p2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0" name="Google Shape;320;p2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4" name="Shape 324"/>
        <p:cNvGrpSpPr/>
        <p:nvPr/>
      </p:nvGrpSpPr>
      <p:grpSpPr>
        <a:xfrm>
          <a:off x="0" y="0"/>
          <a:ext cx="0" cy="0"/>
          <a:chOff x="0" y="0"/>
          <a:chExt cx="0" cy="0"/>
        </a:xfrm>
      </p:grpSpPr>
      <p:sp>
        <p:nvSpPr>
          <p:cNvPr id="325" name="Google Shape;325;p2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26" name="Google Shape;326;p2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2" name="Shape 332"/>
        <p:cNvGrpSpPr/>
        <p:nvPr/>
      </p:nvGrpSpPr>
      <p:grpSpPr>
        <a:xfrm>
          <a:off x="0" y="0"/>
          <a:ext cx="0" cy="0"/>
          <a:chOff x="0" y="0"/>
          <a:chExt cx="0" cy="0"/>
        </a:xfrm>
      </p:grpSpPr>
      <p:sp>
        <p:nvSpPr>
          <p:cNvPr id="333" name="Google Shape;333;p2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34" name="Google Shape;334;p2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p2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0" name="Google Shape;340;p2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5" name="Shape 345"/>
        <p:cNvGrpSpPr/>
        <p:nvPr/>
      </p:nvGrpSpPr>
      <p:grpSpPr>
        <a:xfrm>
          <a:off x="0" y="0"/>
          <a:ext cx="0" cy="0"/>
          <a:chOff x="0" y="0"/>
          <a:chExt cx="0" cy="0"/>
        </a:xfrm>
      </p:grpSpPr>
      <p:sp>
        <p:nvSpPr>
          <p:cNvPr id="346" name="Google Shape;346;p2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47" name="Google Shape;347;p2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1" name="Shape 351"/>
        <p:cNvGrpSpPr/>
        <p:nvPr/>
      </p:nvGrpSpPr>
      <p:grpSpPr>
        <a:xfrm>
          <a:off x="0" y="0"/>
          <a:ext cx="0" cy="0"/>
          <a:chOff x="0" y="0"/>
          <a:chExt cx="0" cy="0"/>
        </a:xfrm>
      </p:grpSpPr>
      <p:sp>
        <p:nvSpPr>
          <p:cNvPr id="352" name="Google Shape;352;p2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3" name="Google Shape;353;p2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7" name="Shape 357"/>
        <p:cNvGrpSpPr/>
        <p:nvPr/>
      </p:nvGrpSpPr>
      <p:grpSpPr>
        <a:xfrm>
          <a:off x="0" y="0"/>
          <a:ext cx="0" cy="0"/>
          <a:chOff x="0" y="0"/>
          <a:chExt cx="0" cy="0"/>
        </a:xfrm>
      </p:grpSpPr>
      <p:sp>
        <p:nvSpPr>
          <p:cNvPr id="358" name="Google Shape;358;p2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59" name="Google Shape;359;p2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5" name="Shape 365"/>
        <p:cNvGrpSpPr/>
        <p:nvPr/>
      </p:nvGrpSpPr>
      <p:grpSpPr>
        <a:xfrm>
          <a:off x="0" y="0"/>
          <a:ext cx="0" cy="0"/>
          <a:chOff x="0" y="0"/>
          <a:chExt cx="0" cy="0"/>
        </a:xfrm>
      </p:grpSpPr>
      <p:sp>
        <p:nvSpPr>
          <p:cNvPr id="366" name="Google Shape;366;p2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67" name="Google Shape;367;p2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1" name="Shape 371"/>
        <p:cNvGrpSpPr/>
        <p:nvPr/>
      </p:nvGrpSpPr>
      <p:grpSpPr>
        <a:xfrm>
          <a:off x="0" y="0"/>
          <a:ext cx="0" cy="0"/>
          <a:chOff x="0" y="0"/>
          <a:chExt cx="0" cy="0"/>
        </a:xfrm>
      </p:grpSpPr>
      <p:sp>
        <p:nvSpPr>
          <p:cNvPr id="372" name="Google Shape;372;p2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3" name="Google Shape;373;p2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p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00" name="Google Shape;200;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7" name="Shape 377"/>
        <p:cNvGrpSpPr/>
        <p:nvPr/>
      </p:nvGrpSpPr>
      <p:grpSpPr>
        <a:xfrm>
          <a:off x="0" y="0"/>
          <a:ext cx="0" cy="0"/>
          <a:chOff x="0" y="0"/>
          <a:chExt cx="0" cy="0"/>
        </a:xfrm>
      </p:grpSpPr>
      <p:sp>
        <p:nvSpPr>
          <p:cNvPr id="378" name="Google Shape;378;p3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79" name="Google Shape;379;p3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p3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85" name="Google Shape;385;p3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p3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1" name="Google Shape;391;p3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6" name="Shape 396"/>
        <p:cNvGrpSpPr/>
        <p:nvPr/>
      </p:nvGrpSpPr>
      <p:grpSpPr>
        <a:xfrm>
          <a:off x="0" y="0"/>
          <a:ext cx="0" cy="0"/>
          <a:chOff x="0" y="0"/>
          <a:chExt cx="0" cy="0"/>
        </a:xfrm>
      </p:grpSpPr>
      <p:sp>
        <p:nvSpPr>
          <p:cNvPr id="397" name="Google Shape;397;p3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398" name="Google Shape;398;p3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4" name="Shape 404"/>
        <p:cNvGrpSpPr/>
        <p:nvPr/>
      </p:nvGrpSpPr>
      <p:grpSpPr>
        <a:xfrm>
          <a:off x="0" y="0"/>
          <a:ext cx="0" cy="0"/>
          <a:chOff x="0" y="0"/>
          <a:chExt cx="0" cy="0"/>
        </a:xfrm>
      </p:grpSpPr>
      <p:sp>
        <p:nvSpPr>
          <p:cNvPr id="405" name="Google Shape;405;p3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06" name="Google Shape;406;p3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0" name="Shape 410"/>
        <p:cNvGrpSpPr/>
        <p:nvPr/>
      </p:nvGrpSpPr>
      <p:grpSpPr>
        <a:xfrm>
          <a:off x="0" y="0"/>
          <a:ext cx="0" cy="0"/>
          <a:chOff x="0" y="0"/>
          <a:chExt cx="0" cy="0"/>
        </a:xfrm>
      </p:grpSpPr>
      <p:sp>
        <p:nvSpPr>
          <p:cNvPr id="411" name="Google Shape;411;p3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2" name="Google Shape;412;p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7" name="Shape 417"/>
        <p:cNvGrpSpPr/>
        <p:nvPr/>
      </p:nvGrpSpPr>
      <p:grpSpPr>
        <a:xfrm>
          <a:off x="0" y="0"/>
          <a:ext cx="0" cy="0"/>
          <a:chOff x="0" y="0"/>
          <a:chExt cx="0" cy="0"/>
        </a:xfrm>
      </p:grpSpPr>
      <p:sp>
        <p:nvSpPr>
          <p:cNvPr id="418" name="Google Shape;418;p3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19" name="Google Shape;419;p3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3" name="Shape 423"/>
        <p:cNvGrpSpPr/>
        <p:nvPr/>
      </p:nvGrpSpPr>
      <p:grpSpPr>
        <a:xfrm>
          <a:off x="0" y="0"/>
          <a:ext cx="0" cy="0"/>
          <a:chOff x="0" y="0"/>
          <a:chExt cx="0" cy="0"/>
        </a:xfrm>
      </p:grpSpPr>
      <p:sp>
        <p:nvSpPr>
          <p:cNvPr id="424" name="Google Shape;424;p3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25" name="Google Shape;425;p3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0" name="Shape 430"/>
        <p:cNvGrpSpPr/>
        <p:nvPr/>
      </p:nvGrpSpPr>
      <p:grpSpPr>
        <a:xfrm>
          <a:off x="0" y="0"/>
          <a:ext cx="0" cy="0"/>
          <a:chOff x="0" y="0"/>
          <a:chExt cx="0" cy="0"/>
        </a:xfrm>
      </p:grpSpPr>
      <p:sp>
        <p:nvSpPr>
          <p:cNvPr id="431" name="Google Shape;431;p3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2" name="Google Shape;432;p3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6" name="Shape 436"/>
        <p:cNvGrpSpPr/>
        <p:nvPr/>
      </p:nvGrpSpPr>
      <p:grpSpPr>
        <a:xfrm>
          <a:off x="0" y="0"/>
          <a:ext cx="0" cy="0"/>
          <a:chOff x="0" y="0"/>
          <a:chExt cx="0" cy="0"/>
        </a:xfrm>
      </p:grpSpPr>
      <p:sp>
        <p:nvSpPr>
          <p:cNvPr id="437" name="Google Shape;437;p3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38" name="Google Shape;438;p3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p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1" name="Google Shape;21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2" name="Shape 442"/>
        <p:cNvGrpSpPr/>
        <p:nvPr/>
      </p:nvGrpSpPr>
      <p:grpSpPr>
        <a:xfrm>
          <a:off x="0" y="0"/>
          <a:ext cx="0" cy="0"/>
          <a:chOff x="0" y="0"/>
          <a:chExt cx="0" cy="0"/>
        </a:xfrm>
      </p:grpSpPr>
      <p:sp>
        <p:nvSpPr>
          <p:cNvPr id="443" name="Google Shape;443;p4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44" name="Google Shape;444;p4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p4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0" name="Google Shape;450;p4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p4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58" name="Google Shape;458;p4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63" name="Shape 463"/>
        <p:cNvGrpSpPr/>
        <p:nvPr/>
      </p:nvGrpSpPr>
      <p:grpSpPr>
        <a:xfrm>
          <a:off x="0" y="0"/>
          <a:ext cx="0" cy="0"/>
          <a:chOff x="0" y="0"/>
          <a:chExt cx="0" cy="0"/>
        </a:xfrm>
      </p:grpSpPr>
      <p:sp>
        <p:nvSpPr>
          <p:cNvPr id="464" name="Google Shape;464;p4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65" name="Google Shape;465;p4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0" name="Shape 470"/>
        <p:cNvGrpSpPr/>
        <p:nvPr/>
      </p:nvGrpSpPr>
      <p:grpSpPr>
        <a:xfrm>
          <a:off x="0" y="0"/>
          <a:ext cx="0" cy="0"/>
          <a:chOff x="0" y="0"/>
          <a:chExt cx="0" cy="0"/>
        </a:xfrm>
      </p:grpSpPr>
      <p:sp>
        <p:nvSpPr>
          <p:cNvPr id="471" name="Google Shape;471;p4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2" name="Google Shape;472;p4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6" name="Shape 476"/>
        <p:cNvGrpSpPr/>
        <p:nvPr/>
      </p:nvGrpSpPr>
      <p:grpSpPr>
        <a:xfrm>
          <a:off x="0" y="0"/>
          <a:ext cx="0" cy="0"/>
          <a:chOff x="0" y="0"/>
          <a:chExt cx="0" cy="0"/>
        </a:xfrm>
      </p:grpSpPr>
      <p:sp>
        <p:nvSpPr>
          <p:cNvPr id="477" name="Google Shape;477;p4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78" name="Google Shape;478;p4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2" name="Shape 482"/>
        <p:cNvGrpSpPr/>
        <p:nvPr/>
      </p:nvGrpSpPr>
      <p:grpSpPr>
        <a:xfrm>
          <a:off x="0" y="0"/>
          <a:ext cx="0" cy="0"/>
          <a:chOff x="0" y="0"/>
          <a:chExt cx="0" cy="0"/>
        </a:xfrm>
      </p:grpSpPr>
      <p:sp>
        <p:nvSpPr>
          <p:cNvPr id="483" name="Google Shape;483;p4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84" name="Google Shape;484;p4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9" name="Shape 489"/>
        <p:cNvGrpSpPr/>
        <p:nvPr/>
      </p:nvGrpSpPr>
      <p:grpSpPr>
        <a:xfrm>
          <a:off x="0" y="0"/>
          <a:ext cx="0" cy="0"/>
          <a:chOff x="0" y="0"/>
          <a:chExt cx="0" cy="0"/>
        </a:xfrm>
      </p:grpSpPr>
      <p:sp>
        <p:nvSpPr>
          <p:cNvPr id="490" name="Google Shape;490;p4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1" name="Google Shape;491;p4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6" name="Shape 496"/>
        <p:cNvGrpSpPr/>
        <p:nvPr/>
      </p:nvGrpSpPr>
      <p:grpSpPr>
        <a:xfrm>
          <a:off x="0" y="0"/>
          <a:ext cx="0" cy="0"/>
          <a:chOff x="0" y="0"/>
          <a:chExt cx="0" cy="0"/>
        </a:xfrm>
      </p:grpSpPr>
      <p:sp>
        <p:nvSpPr>
          <p:cNvPr id="497" name="Google Shape;497;p4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498" name="Google Shape;498;p4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3" name="Shape 503"/>
        <p:cNvGrpSpPr/>
        <p:nvPr/>
      </p:nvGrpSpPr>
      <p:grpSpPr>
        <a:xfrm>
          <a:off x="0" y="0"/>
          <a:ext cx="0" cy="0"/>
          <a:chOff x="0" y="0"/>
          <a:chExt cx="0" cy="0"/>
        </a:xfrm>
      </p:grpSpPr>
      <p:sp>
        <p:nvSpPr>
          <p:cNvPr id="504" name="Google Shape;504;p4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05" name="Google Shape;505;p4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7" name="Shape 217"/>
        <p:cNvGrpSpPr/>
        <p:nvPr/>
      </p:nvGrpSpPr>
      <p:grpSpPr>
        <a:xfrm>
          <a:off x="0" y="0"/>
          <a:ext cx="0" cy="0"/>
          <a:chOff x="0" y="0"/>
          <a:chExt cx="0" cy="0"/>
        </a:xfrm>
      </p:grpSpPr>
      <p:sp>
        <p:nvSpPr>
          <p:cNvPr id="218" name="Google Shape;218;p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9" name="Google Shape;219;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p5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2" name="Google Shape;512;p5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6" name="Shape 516"/>
        <p:cNvGrpSpPr/>
        <p:nvPr/>
      </p:nvGrpSpPr>
      <p:grpSpPr>
        <a:xfrm>
          <a:off x="0" y="0"/>
          <a:ext cx="0" cy="0"/>
          <a:chOff x="0" y="0"/>
          <a:chExt cx="0" cy="0"/>
        </a:xfrm>
      </p:grpSpPr>
      <p:sp>
        <p:nvSpPr>
          <p:cNvPr id="517" name="Google Shape;517;p5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18" name="Google Shape;518;p5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2" name="Shape 522"/>
        <p:cNvGrpSpPr/>
        <p:nvPr/>
      </p:nvGrpSpPr>
      <p:grpSpPr>
        <a:xfrm>
          <a:off x="0" y="0"/>
          <a:ext cx="0" cy="0"/>
          <a:chOff x="0" y="0"/>
          <a:chExt cx="0" cy="0"/>
        </a:xfrm>
      </p:grpSpPr>
      <p:sp>
        <p:nvSpPr>
          <p:cNvPr id="523" name="Google Shape;523;p5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24" name="Google Shape;524;p5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8" name="Shape 528"/>
        <p:cNvGrpSpPr/>
        <p:nvPr/>
      </p:nvGrpSpPr>
      <p:grpSpPr>
        <a:xfrm>
          <a:off x="0" y="0"/>
          <a:ext cx="0" cy="0"/>
          <a:chOff x="0" y="0"/>
          <a:chExt cx="0" cy="0"/>
        </a:xfrm>
      </p:grpSpPr>
      <p:sp>
        <p:nvSpPr>
          <p:cNvPr id="529" name="Google Shape;529;p5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0" name="Google Shape;530;p5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p5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36" name="Google Shape;536;p5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0" name="Shape 540"/>
        <p:cNvGrpSpPr/>
        <p:nvPr/>
      </p:nvGrpSpPr>
      <p:grpSpPr>
        <a:xfrm>
          <a:off x="0" y="0"/>
          <a:ext cx="0" cy="0"/>
          <a:chOff x="0" y="0"/>
          <a:chExt cx="0" cy="0"/>
        </a:xfrm>
      </p:grpSpPr>
      <p:sp>
        <p:nvSpPr>
          <p:cNvPr id="541" name="Google Shape;541;p5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2" name="Google Shape;542;p5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6" name="Shape 546"/>
        <p:cNvGrpSpPr/>
        <p:nvPr/>
      </p:nvGrpSpPr>
      <p:grpSpPr>
        <a:xfrm>
          <a:off x="0" y="0"/>
          <a:ext cx="0" cy="0"/>
          <a:chOff x="0" y="0"/>
          <a:chExt cx="0" cy="0"/>
        </a:xfrm>
      </p:grpSpPr>
      <p:sp>
        <p:nvSpPr>
          <p:cNvPr id="547" name="Google Shape;547;p5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48" name="Google Shape;548;p5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2" name="Shape 552"/>
        <p:cNvGrpSpPr/>
        <p:nvPr/>
      </p:nvGrpSpPr>
      <p:grpSpPr>
        <a:xfrm>
          <a:off x="0" y="0"/>
          <a:ext cx="0" cy="0"/>
          <a:chOff x="0" y="0"/>
          <a:chExt cx="0" cy="0"/>
        </a:xfrm>
      </p:grpSpPr>
      <p:sp>
        <p:nvSpPr>
          <p:cNvPr id="553" name="Google Shape;553;p5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54" name="Google Shape;554;p5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8" name="Shape 558"/>
        <p:cNvGrpSpPr/>
        <p:nvPr/>
      </p:nvGrpSpPr>
      <p:grpSpPr>
        <a:xfrm>
          <a:off x="0" y="0"/>
          <a:ext cx="0" cy="0"/>
          <a:chOff x="0" y="0"/>
          <a:chExt cx="0" cy="0"/>
        </a:xfrm>
      </p:grpSpPr>
      <p:sp>
        <p:nvSpPr>
          <p:cNvPr id="559" name="Google Shape;559;p5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0" name="Google Shape;560;p5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4" name="Shape 564"/>
        <p:cNvGrpSpPr/>
        <p:nvPr/>
      </p:nvGrpSpPr>
      <p:grpSpPr>
        <a:xfrm>
          <a:off x="0" y="0"/>
          <a:ext cx="0" cy="0"/>
          <a:chOff x="0" y="0"/>
          <a:chExt cx="0" cy="0"/>
        </a:xfrm>
      </p:grpSpPr>
      <p:sp>
        <p:nvSpPr>
          <p:cNvPr id="565" name="Google Shape;565;p5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66" name="Google Shape;566;p5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p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27" name="Google Shape;227;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0" name="Shape 570"/>
        <p:cNvGrpSpPr/>
        <p:nvPr/>
      </p:nvGrpSpPr>
      <p:grpSpPr>
        <a:xfrm>
          <a:off x="0" y="0"/>
          <a:ext cx="0" cy="0"/>
          <a:chOff x="0" y="0"/>
          <a:chExt cx="0" cy="0"/>
        </a:xfrm>
      </p:grpSpPr>
      <p:sp>
        <p:nvSpPr>
          <p:cNvPr id="571" name="Google Shape;571;p60: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2" name="Google Shape;572;p6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6" name="Shape 576"/>
        <p:cNvGrpSpPr/>
        <p:nvPr/>
      </p:nvGrpSpPr>
      <p:grpSpPr>
        <a:xfrm>
          <a:off x="0" y="0"/>
          <a:ext cx="0" cy="0"/>
          <a:chOff x="0" y="0"/>
          <a:chExt cx="0" cy="0"/>
        </a:xfrm>
      </p:grpSpPr>
      <p:sp>
        <p:nvSpPr>
          <p:cNvPr id="577" name="Google Shape;577;p61: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78" name="Google Shape;578;p6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2" name="Shape 582"/>
        <p:cNvGrpSpPr/>
        <p:nvPr/>
      </p:nvGrpSpPr>
      <p:grpSpPr>
        <a:xfrm>
          <a:off x="0" y="0"/>
          <a:ext cx="0" cy="0"/>
          <a:chOff x="0" y="0"/>
          <a:chExt cx="0" cy="0"/>
        </a:xfrm>
      </p:grpSpPr>
      <p:sp>
        <p:nvSpPr>
          <p:cNvPr id="583" name="Google Shape;583;p62: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84" name="Google Shape;584;p6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8" name="Shape 588"/>
        <p:cNvGrpSpPr/>
        <p:nvPr/>
      </p:nvGrpSpPr>
      <p:grpSpPr>
        <a:xfrm>
          <a:off x="0" y="0"/>
          <a:ext cx="0" cy="0"/>
          <a:chOff x="0" y="0"/>
          <a:chExt cx="0" cy="0"/>
        </a:xfrm>
      </p:grpSpPr>
      <p:sp>
        <p:nvSpPr>
          <p:cNvPr id="589" name="Google Shape;589;p63: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0" name="Google Shape;590;p6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p64: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596" name="Google Shape;596;p6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0" name="Shape 600"/>
        <p:cNvGrpSpPr/>
        <p:nvPr/>
      </p:nvGrpSpPr>
      <p:grpSpPr>
        <a:xfrm>
          <a:off x="0" y="0"/>
          <a:ext cx="0" cy="0"/>
          <a:chOff x="0" y="0"/>
          <a:chExt cx="0" cy="0"/>
        </a:xfrm>
      </p:grpSpPr>
      <p:sp>
        <p:nvSpPr>
          <p:cNvPr id="601" name="Google Shape;601;p65: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2" name="Google Shape;602;p6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7" name="Shape 607"/>
        <p:cNvGrpSpPr/>
        <p:nvPr/>
      </p:nvGrpSpPr>
      <p:grpSpPr>
        <a:xfrm>
          <a:off x="0" y="0"/>
          <a:ext cx="0" cy="0"/>
          <a:chOff x="0" y="0"/>
          <a:chExt cx="0" cy="0"/>
        </a:xfrm>
      </p:grpSpPr>
      <p:sp>
        <p:nvSpPr>
          <p:cNvPr id="608" name="Google Shape;608;p66: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09" name="Google Shape;609;p6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4" name="Shape 614"/>
        <p:cNvGrpSpPr/>
        <p:nvPr/>
      </p:nvGrpSpPr>
      <p:grpSpPr>
        <a:xfrm>
          <a:off x="0" y="0"/>
          <a:ext cx="0" cy="0"/>
          <a:chOff x="0" y="0"/>
          <a:chExt cx="0" cy="0"/>
        </a:xfrm>
      </p:grpSpPr>
      <p:sp>
        <p:nvSpPr>
          <p:cNvPr id="615" name="Google Shape;615;p6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16" name="Google Shape;616;p6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2" name="Shape 622"/>
        <p:cNvGrpSpPr/>
        <p:nvPr/>
      </p:nvGrpSpPr>
      <p:grpSpPr>
        <a:xfrm>
          <a:off x="0" y="0"/>
          <a:ext cx="0" cy="0"/>
          <a:chOff x="0" y="0"/>
          <a:chExt cx="0" cy="0"/>
        </a:xfrm>
      </p:grpSpPr>
      <p:sp>
        <p:nvSpPr>
          <p:cNvPr id="623" name="Google Shape;623;p6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624" name="Google Shape;624;p6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1" name="Shape 231"/>
        <p:cNvGrpSpPr/>
        <p:nvPr/>
      </p:nvGrpSpPr>
      <p:grpSpPr>
        <a:xfrm>
          <a:off x="0" y="0"/>
          <a:ext cx="0" cy="0"/>
          <a:chOff x="0" y="0"/>
          <a:chExt cx="0" cy="0"/>
        </a:xfrm>
      </p:grpSpPr>
      <p:sp>
        <p:nvSpPr>
          <p:cNvPr id="232" name="Google Shape;232;p7: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3" name="Google Shape;233;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7" name="Shape 237"/>
        <p:cNvGrpSpPr/>
        <p:nvPr/>
      </p:nvGrpSpPr>
      <p:grpSpPr>
        <a:xfrm>
          <a:off x="0" y="0"/>
          <a:ext cx="0" cy="0"/>
          <a:chOff x="0" y="0"/>
          <a:chExt cx="0" cy="0"/>
        </a:xfrm>
      </p:grpSpPr>
      <p:sp>
        <p:nvSpPr>
          <p:cNvPr id="238" name="Google Shape;238;p8: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39" name="Google Shape;239;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9:notes"/>
          <p:cNvSpPr txBox="1"/>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45" name="Google Shape;245;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5" name="Shape 15"/>
        <p:cNvGrpSpPr/>
        <p:nvPr/>
      </p:nvGrpSpPr>
      <p:grpSpPr>
        <a:xfrm>
          <a:off x="0" y="0"/>
          <a:ext cx="0" cy="0"/>
          <a:chOff x="0" y="0"/>
          <a:chExt cx="0" cy="0"/>
        </a:xfrm>
      </p:grpSpPr>
      <p:sp>
        <p:nvSpPr>
          <p:cNvPr id="16" name="Google Shape;16;p7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70"/>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7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7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7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9" name="Shape 69"/>
        <p:cNvGrpSpPr/>
        <p:nvPr/>
      </p:nvGrpSpPr>
      <p:grpSpPr>
        <a:xfrm>
          <a:off x="0" y="0"/>
          <a:ext cx="0" cy="0"/>
          <a:chOff x="0" y="0"/>
          <a:chExt cx="0" cy="0"/>
        </a:xfrm>
      </p:grpSpPr>
      <p:sp>
        <p:nvSpPr>
          <p:cNvPr id="70" name="Google Shape;70;p79"/>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79"/>
          <p:cNvSpPr/>
          <p:nvPr>
            <p:ph type="pic" idx="2"/>
          </p:nvPr>
        </p:nvSpPr>
        <p:spPr>
          <a:xfrm>
            <a:off x="5183188" y="987425"/>
            <a:ext cx="6172200" cy="4873625"/>
          </a:xfrm>
          <a:prstGeom prst="rect">
            <a:avLst/>
          </a:prstGeom>
          <a:noFill/>
          <a:ln>
            <a:noFill/>
          </a:ln>
        </p:spPr>
      </p:sp>
      <p:sp>
        <p:nvSpPr>
          <p:cNvPr id="72" name="Google Shape;72;p79"/>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3" name="Google Shape;73;p7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7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7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6" name="Shape 76"/>
        <p:cNvGrpSpPr/>
        <p:nvPr/>
      </p:nvGrpSpPr>
      <p:grpSpPr>
        <a:xfrm>
          <a:off x="0" y="0"/>
          <a:ext cx="0" cy="0"/>
          <a:chOff x="0" y="0"/>
          <a:chExt cx="0" cy="0"/>
        </a:xfrm>
      </p:grpSpPr>
      <p:sp>
        <p:nvSpPr>
          <p:cNvPr id="77" name="Google Shape;77;p80"/>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80"/>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9" name="Google Shape;79;p8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8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8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2" name="Shape 82"/>
        <p:cNvGrpSpPr/>
        <p:nvPr/>
      </p:nvGrpSpPr>
      <p:grpSpPr>
        <a:xfrm>
          <a:off x="0" y="0"/>
          <a:ext cx="0" cy="0"/>
          <a:chOff x="0" y="0"/>
          <a:chExt cx="0" cy="0"/>
        </a:xfrm>
      </p:grpSpPr>
      <p:sp>
        <p:nvSpPr>
          <p:cNvPr id="83" name="Google Shape;83;p81"/>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81"/>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5" name="Google Shape;85;p8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8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8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Титульный слайд">
  <p:cSld name="1_Титульный слайд">
    <p:spTree>
      <p:nvGrpSpPr>
        <p:cNvPr id="88" name="Shape 88"/>
        <p:cNvGrpSpPr/>
        <p:nvPr/>
      </p:nvGrpSpPr>
      <p:grpSpPr>
        <a:xfrm>
          <a:off x="0" y="0"/>
          <a:ext cx="0" cy="0"/>
          <a:chOff x="0" y="0"/>
          <a:chExt cx="0" cy="0"/>
        </a:xfrm>
      </p:grpSpPr>
      <p:sp>
        <p:nvSpPr>
          <p:cNvPr id="89" name="Google Shape;89;p82"/>
          <p:cNvSpPr/>
          <p:nvPr/>
        </p:nvSpPr>
        <p:spPr>
          <a:xfrm>
            <a:off x="-19050" y="1905000"/>
            <a:ext cx="12211050" cy="49530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 name="Google Shape;90;p82"/>
          <p:cNvSpPr/>
          <p:nvPr/>
        </p:nvSpPr>
        <p:spPr>
          <a:xfrm>
            <a:off x="-19050" y="0"/>
            <a:ext cx="12211050" cy="4438650"/>
          </a:xfrm>
          <a:custGeom>
            <a:avLst/>
            <a:gdLst/>
            <a:ahLst/>
            <a:cxnLst/>
            <a:rect l="l" t="t" r="r" b="b"/>
            <a:pathLst>
              <a:path w="12211050" h="4438650" extrusionOk="0">
                <a:moveTo>
                  <a:pt x="19050" y="0"/>
                </a:moveTo>
                <a:lnTo>
                  <a:pt x="12211050" y="0"/>
                </a:lnTo>
                <a:lnTo>
                  <a:pt x="12211050" y="4438650"/>
                </a:lnTo>
                <a:lnTo>
                  <a:pt x="0" y="3219450"/>
                </a:lnTo>
                <a:lnTo>
                  <a:pt x="19050" y="0"/>
                </a:lnTo>
                <a:close/>
              </a:path>
            </a:pathLst>
          </a:custGeom>
          <a:solidFill>
            <a:srgbClr val="171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 name="Google Shape;91;p82"/>
          <p:cNvSpPr/>
          <p:nvPr/>
        </p:nvSpPr>
        <p:spPr>
          <a:xfrm>
            <a:off x="1085850" y="1009650"/>
            <a:ext cx="10020300" cy="523875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 name="Google Shape;92;p82"/>
          <p:cNvSpPr/>
          <p:nvPr>
            <p:ph type="pic" idx="2"/>
          </p:nvPr>
        </p:nvSpPr>
        <p:spPr>
          <a:xfrm>
            <a:off x="1847850" y="2819400"/>
            <a:ext cx="8496300" cy="280035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genda Layout">
  <p:cSld name="Agenda Layout">
    <p:bg>
      <p:bgPr>
        <a:blipFill>
          <a:blip r:embed="rId2"/>
          <a:stretch>
            <a:fillRect/>
          </a:stretch>
        </a:blipFill>
        <a:effectLst/>
      </p:bgPr>
    </p:bg>
    <p:spTree>
      <p:nvGrpSpPr>
        <p:cNvPr id="94" name="Shape 9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sic Layout">
  <p:cSld name="Basic Layout">
    <p:bg>
      <p:bgPr>
        <a:blipFill>
          <a:blip r:embed="rId2"/>
          <a:stretch>
            <a:fillRect/>
          </a:stretch>
        </a:blipFill>
        <a:effectLst/>
      </p:bgPr>
    </p:bg>
    <p:spTree>
      <p:nvGrpSpPr>
        <p:cNvPr id="95" name="Shape 95"/>
        <p:cNvGrpSpPr/>
        <p:nvPr/>
      </p:nvGrpSpPr>
      <p:grpSpPr>
        <a:xfrm>
          <a:off x="0" y="0"/>
          <a:ext cx="0" cy="0"/>
          <a:chOff x="0" y="0"/>
          <a:chExt cx="0" cy="0"/>
        </a:xfrm>
      </p:grpSpPr>
      <p:sp>
        <p:nvSpPr>
          <p:cNvPr id="96" name="Google Shape;96;p85"/>
          <p:cNvSpPr txBox="1"/>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7" name="Google Shape;97;p85"/>
          <p:cNvSpPr txBox="1"/>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chemeClr val="dk1"/>
              </a:buClr>
              <a:buSzPts val="1867"/>
              <a:buFont typeface="Arial" panose="020B0604020202020204"/>
              <a:buNone/>
              <a:defRPr sz="1865"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98" name="Google Shape;98;p85"/>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99" name="Google Shape;99;p85"/>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Basic Layout">
  <p:cSld name="1_Basic Layout">
    <p:bg>
      <p:bgPr>
        <a:solidFill>
          <a:schemeClr val="lt1"/>
        </a:solidFill>
        <a:effectLst/>
      </p:bgPr>
    </p:bg>
    <p:spTree>
      <p:nvGrpSpPr>
        <p:cNvPr id="100" name="Shape 100"/>
        <p:cNvGrpSpPr/>
        <p:nvPr/>
      </p:nvGrpSpPr>
      <p:grpSpPr>
        <a:xfrm>
          <a:off x="0" y="0"/>
          <a:ext cx="0" cy="0"/>
          <a:chOff x="0" y="0"/>
          <a:chExt cx="0" cy="0"/>
        </a:xfrm>
      </p:grpSpPr>
      <p:sp>
        <p:nvSpPr>
          <p:cNvPr id="101" name="Google Shape;101;p86"/>
          <p:cNvSpPr txBox="1"/>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panose="020B0604020202020204"/>
              <a:buNone/>
              <a:defRPr sz="4800"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2" name="Google Shape;102;p86"/>
          <p:cNvSpPr txBox="1"/>
          <p:nvPr>
            <p:ph type="body" idx="2"/>
          </p:nvPr>
        </p:nvSpPr>
        <p:spPr>
          <a:xfrm>
            <a:off x="0" y="932723"/>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3" name="Google Shape;103;p86"/>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04" name="Google Shape;104;p86"/>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_Basic Layout">
  <p:cSld name="2_Basic Layout">
    <p:bg>
      <p:bgPr>
        <a:solidFill>
          <a:schemeClr val="lt1"/>
        </a:solidFill>
        <a:effectLst/>
      </p:bgPr>
    </p:bg>
    <p:spTree>
      <p:nvGrpSpPr>
        <p:cNvPr id="105" name="Shape 105"/>
        <p:cNvGrpSpPr/>
        <p:nvPr/>
      </p:nvGrpSpPr>
      <p:grpSpPr>
        <a:xfrm>
          <a:off x="0" y="0"/>
          <a:ext cx="0" cy="0"/>
          <a:chOff x="0" y="0"/>
          <a:chExt cx="0" cy="0"/>
        </a:xfrm>
      </p:grpSpPr>
      <p:sp>
        <p:nvSpPr>
          <p:cNvPr id="106" name="Google Shape;106;p87"/>
          <p:cNvSpPr txBox="1"/>
          <p:nvPr>
            <p:ph type="body" idx="1"/>
          </p:nvPr>
        </p:nvSpPr>
        <p:spPr>
          <a:xfrm>
            <a:off x="2735627" y="164638"/>
            <a:ext cx="9456373" cy="768085"/>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960"/>
              </a:spcBef>
              <a:spcAft>
                <a:spcPts val="0"/>
              </a:spcAft>
              <a:buClr>
                <a:srgbClr val="3F3F3F"/>
              </a:buClr>
              <a:buSzPts val="4800"/>
              <a:buFont typeface="Arial" panose="020B0604020202020204"/>
              <a:buNone/>
              <a:defRPr sz="4800"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7" name="Google Shape;107;p87"/>
          <p:cNvSpPr txBox="1"/>
          <p:nvPr>
            <p:ph type="body" idx="2"/>
          </p:nvPr>
        </p:nvSpPr>
        <p:spPr>
          <a:xfrm>
            <a:off x="2735627" y="932723"/>
            <a:ext cx="9456373" cy="384043"/>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08" name="Google Shape;108;p87"/>
          <p:cNvSpPr/>
          <p:nvPr/>
        </p:nvSpPr>
        <p:spPr>
          <a:xfrm>
            <a:off x="0" y="1"/>
            <a:ext cx="2543605" cy="686418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s and Contents Layout">
  <p:cSld name="Images and Contents Layout">
    <p:spTree>
      <p:nvGrpSpPr>
        <p:cNvPr id="109" name="Shape 109"/>
        <p:cNvGrpSpPr/>
        <p:nvPr/>
      </p:nvGrpSpPr>
      <p:grpSpPr>
        <a:xfrm>
          <a:off x="0" y="0"/>
          <a:ext cx="0" cy="0"/>
          <a:chOff x="0" y="0"/>
          <a:chExt cx="0" cy="0"/>
        </a:xfrm>
      </p:grpSpPr>
      <p:sp>
        <p:nvSpPr>
          <p:cNvPr id="110" name="Google Shape;110;p88"/>
          <p:cNvSpPr txBox="1"/>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1" name="Google Shape;111;p88"/>
          <p:cNvSpPr txBox="1"/>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12" name="Google Shape;112;p88"/>
          <p:cNvSpPr/>
          <p:nvPr/>
        </p:nvSpPr>
        <p:spPr>
          <a:xfrm>
            <a:off x="0" y="2276872"/>
            <a:ext cx="12192000" cy="2400267"/>
          </a:xfrm>
          <a:prstGeom prst="rect">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3" name="Google Shape;113;p88"/>
          <p:cNvSpPr/>
          <p:nvPr/>
        </p:nvSpPr>
        <p:spPr>
          <a:xfrm rot="10800000">
            <a:off x="158339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4" name="Google Shape;114;p88"/>
          <p:cNvSpPr/>
          <p:nvPr/>
        </p:nvSpPr>
        <p:spPr>
          <a:xfrm rot="10800000">
            <a:off x="446371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5" name="Google Shape;115;p88"/>
          <p:cNvSpPr/>
          <p:nvPr/>
        </p:nvSpPr>
        <p:spPr>
          <a:xfrm rot="10800000">
            <a:off x="7344032"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6" name="Google Shape;116;p88"/>
          <p:cNvSpPr/>
          <p:nvPr/>
        </p:nvSpPr>
        <p:spPr>
          <a:xfrm rot="10800000">
            <a:off x="10224348" y="4677509"/>
            <a:ext cx="384043" cy="331071"/>
          </a:xfrm>
          <a:prstGeom prst="triangle">
            <a:avLst>
              <a:gd name="adj" fmla="val 50000"/>
            </a:avLst>
          </a:prstGeom>
          <a:solidFill>
            <a:schemeClr val="accent1"/>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7" name="Google Shape;117;p88"/>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8" name="Google Shape;118;p88"/>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19" name="Google Shape;119;p88"/>
          <p:cNvSpPr/>
          <p:nvPr>
            <p:ph type="pic" idx="3"/>
          </p:nvPr>
        </p:nvSpPr>
        <p:spPr>
          <a:xfrm>
            <a:off x="815413" y="2517005"/>
            <a:ext cx="1920000" cy="1920000"/>
          </a:xfrm>
          <a:prstGeom prst="ellipse">
            <a:avLst/>
          </a:prstGeom>
          <a:solidFill>
            <a:srgbClr val="F2F2F2"/>
          </a:solidFill>
          <a:ln>
            <a:noFill/>
          </a:ln>
        </p:spPr>
      </p:sp>
      <p:sp>
        <p:nvSpPr>
          <p:cNvPr id="120" name="Google Shape;120;p88"/>
          <p:cNvSpPr/>
          <p:nvPr>
            <p:ph type="pic" idx="4"/>
          </p:nvPr>
        </p:nvSpPr>
        <p:spPr>
          <a:xfrm>
            <a:off x="3695732" y="2517005"/>
            <a:ext cx="1920000" cy="1920000"/>
          </a:xfrm>
          <a:prstGeom prst="ellipse">
            <a:avLst/>
          </a:prstGeom>
          <a:solidFill>
            <a:srgbClr val="F2F2F2"/>
          </a:solidFill>
          <a:ln>
            <a:noFill/>
          </a:ln>
        </p:spPr>
      </p:sp>
      <p:sp>
        <p:nvSpPr>
          <p:cNvPr id="121" name="Google Shape;121;p88"/>
          <p:cNvSpPr/>
          <p:nvPr>
            <p:ph type="pic" idx="5"/>
          </p:nvPr>
        </p:nvSpPr>
        <p:spPr>
          <a:xfrm>
            <a:off x="6576051" y="2517005"/>
            <a:ext cx="1920000" cy="1920000"/>
          </a:xfrm>
          <a:prstGeom prst="ellipse">
            <a:avLst/>
          </a:prstGeom>
          <a:solidFill>
            <a:srgbClr val="F2F2F2"/>
          </a:solidFill>
          <a:ln>
            <a:noFill/>
          </a:ln>
        </p:spPr>
      </p:sp>
      <p:sp>
        <p:nvSpPr>
          <p:cNvPr id="122" name="Google Shape;122;p88"/>
          <p:cNvSpPr/>
          <p:nvPr>
            <p:ph type="pic" idx="6"/>
          </p:nvPr>
        </p:nvSpPr>
        <p:spPr>
          <a:xfrm>
            <a:off x="9456369" y="2517005"/>
            <a:ext cx="1920000" cy="1920000"/>
          </a:xfrm>
          <a:prstGeom prst="ellipse">
            <a:avLst/>
          </a:prstGeom>
          <a:solidFill>
            <a:srgbClr val="F2F2F2"/>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Images and Contents Layout">
  <p:cSld name="1_Images and Contents Layout">
    <p:spTree>
      <p:nvGrpSpPr>
        <p:cNvPr id="123" name="Shape 123"/>
        <p:cNvGrpSpPr/>
        <p:nvPr/>
      </p:nvGrpSpPr>
      <p:grpSpPr>
        <a:xfrm>
          <a:off x="0" y="0"/>
          <a:ext cx="0" cy="0"/>
          <a:chOff x="0" y="0"/>
          <a:chExt cx="0" cy="0"/>
        </a:xfrm>
      </p:grpSpPr>
      <p:sp>
        <p:nvSpPr>
          <p:cNvPr id="124" name="Google Shape;124;p89"/>
          <p:cNvSpPr/>
          <p:nvPr/>
        </p:nvSpPr>
        <p:spPr>
          <a:xfrm>
            <a:off x="5231904" y="2276872"/>
            <a:ext cx="5711957" cy="3936437"/>
          </a:xfrm>
          <a:prstGeom prst="rect">
            <a:avLst/>
          </a:prstGeom>
          <a:solidFill>
            <a:srgbClr val="F2F2F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2400">
              <a:solidFill>
                <a:srgbClr val="3F3F3F"/>
              </a:solidFill>
              <a:latin typeface="Arial" panose="020B0604020202020204"/>
              <a:ea typeface="Arial" panose="020B0604020202020204"/>
              <a:cs typeface="Arial" panose="020B0604020202020204"/>
              <a:sym typeface="Arial" panose="020B0604020202020204"/>
            </a:endParaRPr>
          </a:p>
        </p:txBody>
      </p:sp>
      <p:sp>
        <p:nvSpPr>
          <p:cNvPr id="125" name="Google Shape;125;p89"/>
          <p:cNvSpPr/>
          <p:nvPr>
            <p:ph type="pic" idx="2"/>
          </p:nvPr>
        </p:nvSpPr>
        <p:spPr>
          <a:xfrm>
            <a:off x="1103445" y="1412776"/>
            <a:ext cx="4560000" cy="3696000"/>
          </a:xfrm>
          <a:prstGeom prst="rect">
            <a:avLst/>
          </a:prstGeom>
          <a:solidFill>
            <a:srgbClr val="F2F2F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1" name="Shape 21"/>
        <p:cNvGrpSpPr/>
        <p:nvPr/>
      </p:nvGrpSpPr>
      <p:grpSpPr>
        <a:xfrm>
          <a:off x="0" y="0"/>
          <a:ext cx="0" cy="0"/>
          <a:chOff x="0" y="0"/>
          <a:chExt cx="0" cy="0"/>
        </a:xfrm>
      </p:grpSpPr>
      <p:sp>
        <p:nvSpPr>
          <p:cNvPr id="22" name="Google Shape;22;p71"/>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1"/>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7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_Images and Contents Layout">
  <p:cSld name="2_Images and Contents Layout">
    <p:spTree>
      <p:nvGrpSpPr>
        <p:cNvPr id="126" name="Shape 126"/>
        <p:cNvGrpSpPr/>
        <p:nvPr/>
      </p:nvGrpSpPr>
      <p:grpSpPr>
        <a:xfrm>
          <a:off x="0" y="0"/>
          <a:ext cx="0" cy="0"/>
          <a:chOff x="0" y="0"/>
          <a:chExt cx="0" cy="0"/>
        </a:xfrm>
      </p:grpSpPr>
      <p:sp>
        <p:nvSpPr>
          <p:cNvPr id="127" name="Google Shape;127;p90"/>
          <p:cNvSpPr/>
          <p:nvPr>
            <p:ph type="pic" idx="2"/>
          </p:nvPr>
        </p:nvSpPr>
        <p:spPr>
          <a:xfrm>
            <a:off x="0" y="990600"/>
            <a:ext cx="3887755" cy="5867400"/>
          </a:xfrm>
          <a:prstGeom prst="rect">
            <a:avLst/>
          </a:prstGeom>
          <a:solidFill>
            <a:srgbClr val="F2F2F2"/>
          </a:solidFill>
          <a:ln>
            <a:noFill/>
          </a:ln>
        </p:spPr>
      </p:sp>
      <p:sp>
        <p:nvSpPr>
          <p:cNvPr id="128" name="Google Shape;128;p90"/>
          <p:cNvSpPr/>
          <p:nvPr>
            <p:ph type="pic" idx="3"/>
          </p:nvPr>
        </p:nvSpPr>
        <p:spPr>
          <a:xfrm>
            <a:off x="4079776" y="0"/>
            <a:ext cx="8112224" cy="3621021"/>
          </a:xfrm>
          <a:prstGeom prst="rect">
            <a:avLst/>
          </a:prstGeom>
          <a:solidFill>
            <a:srgbClr val="F2F2F2"/>
          </a:solid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_Images and Contents Layout">
  <p:cSld name="3_Images and Contents Layout">
    <p:spTree>
      <p:nvGrpSpPr>
        <p:cNvPr id="129" name="Shape 129"/>
        <p:cNvGrpSpPr/>
        <p:nvPr/>
      </p:nvGrpSpPr>
      <p:grpSpPr>
        <a:xfrm>
          <a:off x="0" y="0"/>
          <a:ext cx="0" cy="0"/>
          <a:chOff x="0" y="0"/>
          <a:chExt cx="0" cy="0"/>
        </a:xfrm>
      </p:grpSpPr>
      <p:sp>
        <p:nvSpPr>
          <p:cNvPr id="130" name="Google Shape;130;p91"/>
          <p:cNvSpPr/>
          <p:nvPr>
            <p:ph type="pic" idx="2"/>
          </p:nvPr>
        </p:nvSpPr>
        <p:spPr>
          <a:xfrm>
            <a:off x="0" y="1013496"/>
            <a:ext cx="3887755" cy="3567632"/>
          </a:xfrm>
          <a:prstGeom prst="rect">
            <a:avLst/>
          </a:prstGeom>
          <a:solidFill>
            <a:srgbClr val="F2F2F2"/>
          </a:solidFill>
          <a:ln>
            <a:noFill/>
          </a:ln>
        </p:spPr>
      </p:sp>
      <p:sp>
        <p:nvSpPr>
          <p:cNvPr id="131" name="Google Shape;131;p91"/>
          <p:cNvSpPr/>
          <p:nvPr>
            <p:ph type="pic" idx="3"/>
          </p:nvPr>
        </p:nvSpPr>
        <p:spPr>
          <a:xfrm>
            <a:off x="8304245" y="0"/>
            <a:ext cx="3887755" cy="4581128"/>
          </a:xfrm>
          <a:prstGeom prst="rect">
            <a:avLst/>
          </a:prstGeom>
          <a:solidFill>
            <a:srgbClr val="F2F2F2"/>
          </a:solidFill>
          <a:ln>
            <a:noFill/>
          </a:ln>
        </p:spPr>
      </p:sp>
      <p:sp>
        <p:nvSpPr>
          <p:cNvPr id="132" name="Google Shape;132;p91"/>
          <p:cNvSpPr/>
          <p:nvPr>
            <p:ph type="pic" idx="4"/>
          </p:nvPr>
        </p:nvSpPr>
        <p:spPr>
          <a:xfrm>
            <a:off x="0" y="4773149"/>
            <a:ext cx="6096000" cy="2084851"/>
          </a:xfrm>
          <a:prstGeom prst="rect">
            <a:avLst/>
          </a:prstGeom>
          <a:solidFill>
            <a:srgbClr val="F2F2F2"/>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_Images and Contents Layout">
  <p:cSld name="4_Images and Contents Layout">
    <p:spTree>
      <p:nvGrpSpPr>
        <p:cNvPr id="133" name="Shape 133"/>
        <p:cNvGrpSpPr/>
        <p:nvPr/>
      </p:nvGrpSpPr>
      <p:grpSpPr>
        <a:xfrm>
          <a:off x="0" y="0"/>
          <a:ext cx="0" cy="0"/>
          <a:chOff x="0" y="0"/>
          <a:chExt cx="0" cy="0"/>
        </a:xfrm>
      </p:grpSpPr>
      <p:sp>
        <p:nvSpPr>
          <p:cNvPr id="134" name="Google Shape;134;p92"/>
          <p:cNvSpPr txBox="1"/>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panose="020B0604020202020204"/>
              <a:buNone/>
              <a:defRPr sz="4800"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5" name="Google Shape;135;p92"/>
          <p:cNvSpPr txBox="1"/>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36" name="Google Shape;136;p92"/>
          <p:cNvSpPr/>
          <p:nvPr/>
        </p:nvSpPr>
        <p:spPr>
          <a:xfrm>
            <a:off x="595027" y="4101331"/>
            <a:ext cx="2400000" cy="2304000"/>
          </a:xfrm>
          <a:prstGeom prst="rect">
            <a:avLst/>
          </a:prstGeom>
          <a:solidFill>
            <a:schemeClr val="accent2"/>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panose="020B0604020202020204"/>
              <a:ea typeface="Arial" panose="020B0604020202020204"/>
              <a:cs typeface="Arial" panose="020B0604020202020204"/>
              <a:sym typeface="Arial" panose="020B0604020202020204"/>
            </a:endParaRPr>
          </a:p>
        </p:txBody>
      </p:sp>
      <p:sp>
        <p:nvSpPr>
          <p:cNvPr id="137" name="Google Shape;137;p92"/>
          <p:cNvSpPr/>
          <p:nvPr/>
        </p:nvSpPr>
        <p:spPr>
          <a:xfrm>
            <a:off x="9196973" y="1700808"/>
            <a:ext cx="2400000" cy="2304000"/>
          </a:xfrm>
          <a:prstGeom prst="rect">
            <a:avLst/>
          </a:prstGeom>
          <a:solidFill>
            <a:schemeClr val="accent3"/>
          </a:solidFill>
          <a:ln>
            <a:noFill/>
          </a:ln>
        </p:spPr>
        <p:txBody>
          <a:bodyPr spcFirstLastPara="1" wrap="square" lIns="121900" tIns="60950" rIns="121900" bIns="60950" anchor="ctr" anchorCtr="0">
            <a:noAutofit/>
          </a:bodyPr>
          <a:lstStyle/>
          <a:p>
            <a:pPr marL="0" marR="0" lvl="0" indent="0" algn="ctr" rtl="0">
              <a:spcBef>
                <a:spcPts val="0"/>
              </a:spcBef>
              <a:spcAft>
                <a:spcPts val="0"/>
              </a:spcAft>
              <a:buNone/>
            </a:pPr>
            <a:endParaRPr sz="1600">
              <a:solidFill>
                <a:srgbClr val="3F3F3F"/>
              </a:solidFill>
              <a:latin typeface="Arial" panose="020B0604020202020204"/>
              <a:ea typeface="Arial" panose="020B0604020202020204"/>
              <a:cs typeface="Arial" panose="020B0604020202020204"/>
              <a:sym typeface="Arial" panose="020B0604020202020204"/>
            </a:endParaRPr>
          </a:p>
        </p:txBody>
      </p:sp>
      <p:sp>
        <p:nvSpPr>
          <p:cNvPr id="138" name="Google Shape;138;p92"/>
          <p:cNvSpPr/>
          <p:nvPr>
            <p:ph type="pic" idx="3"/>
          </p:nvPr>
        </p:nvSpPr>
        <p:spPr>
          <a:xfrm>
            <a:off x="595027" y="1700808"/>
            <a:ext cx="2400000" cy="2304000"/>
          </a:xfrm>
          <a:prstGeom prst="rect">
            <a:avLst/>
          </a:prstGeom>
          <a:solidFill>
            <a:srgbClr val="F2F2F2"/>
          </a:solidFill>
          <a:ln>
            <a:noFill/>
          </a:ln>
        </p:spPr>
      </p:sp>
      <p:sp>
        <p:nvSpPr>
          <p:cNvPr id="139" name="Google Shape;139;p92"/>
          <p:cNvSpPr/>
          <p:nvPr>
            <p:ph type="pic" idx="4"/>
          </p:nvPr>
        </p:nvSpPr>
        <p:spPr>
          <a:xfrm>
            <a:off x="9196973" y="4101331"/>
            <a:ext cx="2400000" cy="2304000"/>
          </a:xfrm>
          <a:prstGeom prst="rect">
            <a:avLst/>
          </a:prstGeom>
          <a:solidFill>
            <a:srgbClr val="F2F2F2"/>
          </a:solidFill>
          <a:ln>
            <a:noFill/>
          </a:ln>
        </p:spPr>
      </p:sp>
      <p:sp>
        <p:nvSpPr>
          <p:cNvPr id="140" name="Google Shape;140;p92"/>
          <p:cNvSpPr/>
          <p:nvPr>
            <p:ph type="pic" idx="5"/>
          </p:nvPr>
        </p:nvSpPr>
        <p:spPr>
          <a:xfrm>
            <a:off x="3119669" y="4101331"/>
            <a:ext cx="5952663" cy="2304000"/>
          </a:xfrm>
          <a:prstGeom prst="rect">
            <a:avLst/>
          </a:prstGeom>
          <a:solidFill>
            <a:srgbClr val="F2F2F2"/>
          </a:solidFill>
          <a:ln>
            <a:noFill/>
          </a:ln>
        </p:spPr>
      </p:sp>
      <p:sp>
        <p:nvSpPr>
          <p:cNvPr id="141" name="Google Shape;141;p92"/>
          <p:cNvSpPr/>
          <p:nvPr>
            <p:ph type="pic" idx="6"/>
          </p:nvPr>
        </p:nvSpPr>
        <p:spPr>
          <a:xfrm>
            <a:off x="3119669" y="1700808"/>
            <a:ext cx="5952663" cy="2304000"/>
          </a:xfrm>
          <a:prstGeom prst="rect">
            <a:avLst/>
          </a:prstGeom>
          <a:solidFill>
            <a:srgbClr val="F2F2F2"/>
          </a:solid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5_Images and Contents Layout">
  <p:cSld name="5_Images and Contents Layout">
    <p:spTree>
      <p:nvGrpSpPr>
        <p:cNvPr id="142" name="Shape 142"/>
        <p:cNvGrpSpPr/>
        <p:nvPr/>
      </p:nvGrpSpPr>
      <p:grpSpPr>
        <a:xfrm>
          <a:off x="0" y="0"/>
          <a:ext cx="0" cy="0"/>
          <a:chOff x="0" y="0"/>
          <a:chExt cx="0" cy="0"/>
        </a:xfrm>
      </p:grpSpPr>
      <p:sp>
        <p:nvSpPr>
          <p:cNvPr id="143" name="Google Shape;143;p93"/>
          <p:cNvSpPr/>
          <p:nvPr>
            <p:ph type="pic" idx="2"/>
          </p:nvPr>
        </p:nvSpPr>
        <p:spPr>
          <a:xfrm>
            <a:off x="709650" y="480055"/>
            <a:ext cx="4224469" cy="4197085"/>
          </a:xfrm>
          <a:prstGeom prst="rect">
            <a:avLst/>
          </a:prstGeom>
          <a:solidFill>
            <a:srgbClr val="F2F2F2"/>
          </a:solidFill>
          <a:ln>
            <a:noFill/>
          </a:ln>
        </p:spPr>
      </p:sp>
      <p:sp>
        <p:nvSpPr>
          <p:cNvPr id="144" name="Google Shape;144;p93"/>
          <p:cNvSpPr/>
          <p:nvPr>
            <p:ph type="pic" idx="3"/>
          </p:nvPr>
        </p:nvSpPr>
        <p:spPr>
          <a:xfrm>
            <a:off x="5126140" y="480056"/>
            <a:ext cx="6336704" cy="2296105"/>
          </a:xfrm>
          <a:prstGeom prst="rect">
            <a:avLst/>
          </a:prstGeom>
          <a:solidFill>
            <a:srgbClr val="F2F2F2"/>
          </a:solidFill>
          <a:ln>
            <a:noFill/>
          </a:ln>
        </p:spPr>
      </p:sp>
      <p:sp>
        <p:nvSpPr>
          <p:cNvPr id="145" name="Google Shape;145;p93"/>
          <p:cNvSpPr/>
          <p:nvPr>
            <p:ph type="pic" idx="4"/>
          </p:nvPr>
        </p:nvSpPr>
        <p:spPr>
          <a:xfrm>
            <a:off x="5126140" y="2948948"/>
            <a:ext cx="1968000" cy="1728192"/>
          </a:xfrm>
          <a:prstGeom prst="rect">
            <a:avLst/>
          </a:prstGeom>
          <a:solidFill>
            <a:srgbClr val="F2F2F2"/>
          </a:solidFill>
          <a:ln>
            <a:noFill/>
          </a:ln>
        </p:spPr>
      </p:sp>
      <p:sp>
        <p:nvSpPr>
          <p:cNvPr id="146" name="Google Shape;146;p93"/>
          <p:cNvSpPr/>
          <p:nvPr>
            <p:ph type="pic" idx="5"/>
          </p:nvPr>
        </p:nvSpPr>
        <p:spPr>
          <a:xfrm>
            <a:off x="7310492" y="2948948"/>
            <a:ext cx="1968000" cy="1728192"/>
          </a:xfrm>
          <a:prstGeom prst="rect">
            <a:avLst/>
          </a:prstGeom>
          <a:solidFill>
            <a:srgbClr val="F2F2F2"/>
          </a:solidFill>
          <a:ln>
            <a:noFill/>
          </a:ln>
        </p:spPr>
      </p:sp>
      <p:sp>
        <p:nvSpPr>
          <p:cNvPr id="147" name="Google Shape;147;p93"/>
          <p:cNvSpPr/>
          <p:nvPr>
            <p:ph type="pic" idx="6"/>
          </p:nvPr>
        </p:nvSpPr>
        <p:spPr>
          <a:xfrm>
            <a:off x="9494844" y="2948948"/>
            <a:ext cx="1968000" cy="1728192"/>
          </a:xfrm>
          <a:prstGeom prst="rect">
            <a:avLst/>
          </a:prstGeom>
          <a:solidFill>
            <a:srgbClr val="F2F2F2"/>
          </a:solid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7_Images and Contents Layout">
  <p:cSld name="7_Images and Contents Layout">
    <p:spTree>
      <p:nvGrpSpPr>
        <p:cNvPr id="148" name="Shape 148"/>
        <p:cNvGrpSpPr/>
        <p:nvPr/>
      </p:nvGrpSpPr>
      <p:grpSpPr>
        <a:xfrm>
          <a:off x="0" y="0"/>
          <a:ext cx="0" cy="0"/>
          <a:chOff x="0" y="0"/>
          <a:chExt cx="0" cy="0"/>
        </a:xfrm>
      </p:grpSpPr>
      <p:sp>
        <p:nvSpPr>
          <p:cNvPr id="149" name="Google Shape;149;p94"/>
          <p:cNvSpPr txBox="1"/>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panose="020B0604020202020204"/>
              <a:buNone/>
              <a:defRPr sz="4800"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0" name="Google Shape;150;p94"/>
          <p:cNvSpPr txBox="1"/>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pic>
        <p:nvPicPr>
          <p:cNvPr id="151" name="Google Shape;151;p94"/>
          <p:cNvPicPr preferRelativeResize="0"/>
          <p:nvPr/>
        </p:nvPicPr>
        <p:blipFill rotWithShape="1">
          <a:blip r:embed="rId2"/>
          <a:srcRect/>
          <a:stretch>
            <a:fillRect/>
          </a:stretch>
        </p:blipFill>
        <p:spPr>
          <a:xfrm>
            <a:off x="4546767" y="2276873"/>
            <a:ext cx="7238124" cy="3966041"/>
          </a:xfrm>
          <a:prstGeom prst="rect">
            <a:avLst/>
          </a:prstGeom>
          <a:noFill/>
          <a:ln>
            <a:noFill/>
          </a:ln>
        </p:spPr>
      </p:pic>
      <p:sp>
        <p:nvSpPr>
          <p:cNvPr id="152" name="Google Shape;152;p94"/>
          <p:cNvSpPr/>
          <p:nvPr>
            <p:ph type="pic" idx="3"/>
          </p:nvPr>
        </p:nvSpPr>
        <p:spPr>
          <a:xfrm>
            <a:off x="5705875" y="2485912"/>
            <a:ext cx="4832891" cy="3124239"/>
          </a:xfrm>
          <a:prstGeom prst="rect">
            <a:avLst/>
          </a:prstGeom>
          <a:solidFill>
            <a:srgbClr val="F2F2F2"/>
          </a:solidFill>
          <a:ln>
            <a:noFill/>
          </a:ln>
        </p:spPr>
      </p:sp>
      <p:sp>
        <p:nvSpPr>
          <p:cNvPr id="153" name="Google Shape;153;p94"/>
          <p:cNvSpPr/>
          <p:nvPr/>
        </p:nvSpPr>
        <p:spPr>
          <a:xfrm>
            <a:off x="4037371" y="1"/>
            <a:ext cx="4128459" cy="60959"/>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54" name="Google Shape;154;p94"/>
          <p:cNvSpPr/>
          <p:nvPr/>
        </p:nvSpPr>
        <p:spPr>
          <a:xfrm>
            <a:off x="0" y="6753308"/>
            <a:ext cx="12192000" cy="110875"/>
          </a:xfrm>
          <a:prstGeom prst="rect">
            <a:avLst/>
          </a:prstGeom>
          <a:solidFill>
            <a:srgbClr val="EB49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8_Images and Contents Layout">
  <p:cSld name="8_Images and Contents Layout">
    <p:spTree>
      <p:nvGrpSpPr>
        <p:cNvPr id="155" name="Shape 155"/>
        <p:cNvGrpSpPr/>
        <p:nvPr/>
      </p:nvGrpSpPr>
      <p:grpSpPr>
        <a:xfrm>
          <a:off x="0" y="0"/>
          <a:ext cx="0" cy="0"/>
          <a:chOff x="0" y="0"/>
          <a:chExt cx="0" cy="0"/>
        </a:xfrm>
      </p:grpSpPr>
      <p:sp>
        <p:nvSpPr>
          <p:cNvPr id="156" name="Google Shape;156;p95"/>
          <p:cNvSpPr txBox="1"/>
          <p:nvPr>
            <p:ph type="body" idx="1"/>
          </p:nvPr>
        </p:nvSpPr>
        <p:spPr>
          <a:xfrm>
            <a:off x="0" y="242176"/>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rgbClr val="3F3F3F"/>
              </a:buClr>
              <a:buSzPts val="4800"/>
              <a:buFont typeface="Arial" panose="020B0604020202020204"/>
              <a:buNone/>
              <a:defRPr sz="4800"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57" name="Google Shape;157;p95"/>
          <p:cNvSpPr txBox="1"/>
          <p:nvPr>
            <p:ph type="body" idx="2"/>
          </p:nvPr>
        </p:nvSpPr>
        <p:spPr>
          <a:xfrm>
            <a:off x="0" y="1010261"/>
            <a:ext cx="12192000" cy="384043"/>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375"/>
              </a:spcBef>
              <a:spcAft>
                <a:spcPts val="0"/>
              </a:spcAft>
              <a:buClr>
                <a:srgbClr val="3F3F3F"/>
              </a:buClr>
              <a:buSzPts val="1867"/>
              <a:buFont typeface="Arial" panose="020B0604020202020204"/>
              <a:buNone/>
              <a:defRPr sz="1865" b="0" i="0" u="none" strike="noStrike" cap="none">
                <a:solidFill>
                  <a:srgbClr val="3F3F3F"/>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pic>
        <p:nvPicPr>
          <p:cNvPr id="158" name="Google Shape;158;p95" descr="D:\Fullppt\005-PNG이미지\모니터.png"/>
          <p:cNvPicPr preferRelativeResize="0"/>
          <p:nvPr/>
        </p:nvPicPr>
        <p:blipFill rotWithShape="1">
          <a:blip r:embed="rId2"/>
          <a:srcRect/>
          <a:stretch>
            <a:fillRect/>
          </a:stretch>
        </p:blipFill>
        <p:spPr>
          <a:xfrm>
            <a:off x="776400" y="1815747"/>
            <a:ext cx="3360373" cy="3350541"/>
          </a:xfrm>
          <a:prstGeom prst="rect">
            <a:avLst/>
          </a:prstGeom>
          <a:noFill/>
          <a:ln>
            <a:noFill/>
          </a:ln>
        </p:spPr>
      </p:pic>
      <p:pic>
        <p:nvPicPr>
          <p:cNvPr id="159" name="Google Shape;159;p95" descr="D:\Fullppt\005-PNG이미지\모니터.png"/>
          <p:cNvPicPr preferRelativeResize="0"/>
          <p:nvPr/>
        </p:nvPicPr>
        <p:blipFill rotWithShape="1">
          <a:blip r:embed="rId2"/>
          <a:srcRect/>
          <a:stretch>
            <a:fillRect/>
          </a:stretch>
        </p:blipFill>
        <p:spPr>
          <a:xfrm>
            <a:off x="4406826" y="1815747"/>
            <a:ext cx="3360373" cy="3350541"/>
          </a:xfrm>
          <a:prstGeom prst="rect">
            <a:avLst/>
          </a:prstGeom>
          <a:noFill/>
          <a:ln>
            <a:noFill/>
          </a:ln>
        </p:spPr>
      </p:pic>
      <p:pic>
        <p:nvPicPr>
          <p:cNvPr id="160" name="Google Shape;160;p95" descr="D:\Fullppt\005-PNG이미지\모니터.png"/>
          <p:cNvPicPr preferRelativeResize="0"/>
          <p:nvPr/>
        </p:nvPicPr>
        <p:blipFill rotWithShape="1">
          <a:blip r:embed="rId2"/>
          <a:srcRect/>
          <a:stretch>
            <a:fillRect/>
          </a:stretch>
        </p:blipFill>
        <p:spPr>
          <a:xfrm>
            <a:off x="8037251" y="1815747"/>
            <a:ext cx="3360373" cy="3350541"/>
          </a:xfrm>
          <a:prstGeom prst="rect">
            <a:avLst/>
          </a:prstGeom>
          <a:noFill/>
          <a:ln>
            <a:noFill/>
          </a:ln>
        </p:spPr>
      </p:pic>
      <p:sp>
        <p:nvSpPr>
          <p:cNvPr id="161" name="Google Shape;161;p95"/>
          <p:cNvSpPr/>
          <p:nvPr>
            <p:ph type="pic" idx="3"/>
          </p:nvPr>
        </p:nvSpPr>
        <p:spPr>
          <a:xfrm>
            <a:off x="909901" y="1957962"/>
            <a:ext cx="3073864" cy="2080028"/>
          </a:xfrm>
          <a:prstGeom prst="rect">
            <a:avLst/>
          </a:prstGeom>
          <a:solidFill>
            <a:srgbClr val="F2F2F2"/>
          </a:solidFill>
          <a:ln>
            <a:noFill/>
          </a:ln>
        </p:spPr>
      </p:sp>
      <p:sp>
        <p:nvSpPr>
          <p:cNvPr id="162" name="Google Shape;162;p95"/>
          <p:cNvSpPr/>
          <p:nvPr>
            <p:ph type="pic" idx="4"/>
          </p:nvPr>
        </p:nvSpPr>
        <p:spPr>
          <a:xfrm>
            <a:off x="4539561" y="1957962"/>
            <a:ext cx="3073864" cy="2080028"/>
          </a:xfrm>
          <a:prstGeom prst="rect">
            <a:avLst/>
          </a:prstGeom>
          <a:solidFill>
            <a:srgbClr val="F2F2F2"/>
          </a:solidFill>
          <a:ln>
            <a:noFill/>
          </a:ln>
        </p:spPr>
      </p:sp>
      <p:sp>
        <p:nvSpPr>
          <p:cNvPr id="163" name="Google Shape;163;p95"/>
          <p:cNvSpPr/>
          <p:nvPr>
            <p:ph type="pic" idx="5"/>
          </p:nvPr>
        </p:nvSpPr>
        <p:spPr>
          <a:xfrm>
            <a:off x="8169221" y="1957962"/>
            <a:ext cx="3073864" cy="2080028"/>
          </a:xfrm>
          <a:prstGeom prst="rect">
            <a:avLst/>
          </a:prstGeom>
          <a:solidFill>
            <a:srgbClr val="F2F2F2"/>
          </a:solidFill>
          <a:ln>
            <a:noFill/>
          </a:ln>
        </p:spPr>
      </p:sp>
      <p:sp>
        <p:nvSpPr>
          <p:cNvPr id="164" name="Google Shape;164;p95"/>
          <p:cNvSpPr/>
          <p:nvPr/>
        </p:nvSpPr>
        <p:spPr>
          <a:xfrm>
            <a:off x="4037371" y="1"/>
            <a:ext cx="4128459" cy="6095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65" name="Google Shape;165;p95"/>
          <p:cNvSpPr/>
          <p:nvPr/>
        </p:nvSpPr>
        <p:spPr>
          <a:xfrm>
            <a:off x="0" y="6753308"/>
            <a:ext cx="12192000" cy="110875"/>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9_Images and Contents Layout">
  <p:cSld name="9_Images and Contents Layout">
    <p:spTree>
      <p:nvGrpSpPr>
        <p:cNvPr id="166" name="Shape 166"/>
        <p:cNvGrpSpPr/>
        <p:nvPr/>
      </p:nvGrpSpPr>
      <p:grpSpPr>
        <a:xfrm>
          <a:off x="0" y="0"/>
          <a:ext cx="0" cy="0"/>
          <a:chOff x="0" y="0"/>
          <a:chExt cx="0" cy="0"/>
        </a:xfrm>
      </p:grpSpPr>
      <p:sp>
        <p:nvSpPr>
          <p:cNvPr id="167" name="Google Shape;167;p96"/>
          <p:cNvSpPr/>
          <p:nvPr>
            <p:ph type="pic" idx="2"/>
          </p:nvPr>
        </p:nvSpPr>
        <p:spPr>
          <a:xfrm>
            <a:off x="0" y="0"/>
            <a:ext cx="12192000" cy="4101075"/>
          </a:xfrm>
          <a:prstGeom prst="rect">
            <a:avLst/>
          </a:prstGeom>
          <a:solidFill>
            <a:srgbClr val="D8D8D8"/>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con sets layout">
  <p:cSld name="icon sets layout">
    <p:spTree>
      <p:nvGrpSpPr>
        <p:cNvPr id="168" name="Shape 168"/>
        <p:cNvGrpSpPr/>
        <p:nvPr/>
      </p:nvGrpSpPr>
      <p:grpSpPr>
        <a:xfrm>
          <a:off x="0" y="0"/>
          <a:ext cx="0" cy="0"/>
          <a:chOff x="0" y="0"/>
          <a:chExt cx="0" cy="0"/>
        </a:xfrm>
      </p:grpSpPr>
      <p:sp>
        <p:nvSpPr>
          <p:cNvPr id="169" name="Google Shape;169;p97"/>
          <p:cNvSpPr txBox="1"/>
          <p:nvPr>
            <p:ph type="body" idx="1"/>
          </p:nvPr>
        </p:nvSpPr>
        <p:spPr>
          <a:xfrm>
            <a:off x="0" y="164638"/>
            <a:ext cx="12192000" cy="768085"/>
          </a:xfrm>
          <a:prstGeom prst="rect">
            <a:avLst/>
          </a:prstGeom>
          <a:noFill/>
          <a:ln>
            <a:noFill/>
          </a:ln>
        </p:spPr>
        <p:txBody>
          <a:bodyPr spcFirstLastPara="1" wrap="square" lIns="91425" tIns="45700" rIns="91425" bIns="45700" anchor="ctr" anchorCtr="0">
            <a:noAutofit/>
          </a:bodyPr>
          <a:lstStyle>
            <a:lvl1pPr marL="457200" marR="0" lvl="0" indent="-228600" algn="ctr" rtl="0">
              <a:spcBef>
                <a:spcPts val="960"/>
              </a:spcBef>
              <a:spcAft>
                <a:spcPts val="0"/>
              </a:spcAft>
              <a:buClr>
                <a:schemeClr val="dk1"/>
              </a:buClr>
              <a:buSzPts val="4800"/>
              <a:buFont typeface="Arial" panose="020B0604020202020204"/>
              <a:buNone/>
              <a:defRPr sz="4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465455" algn="l" rtl="0">
              <a:spcBef>
                <a:spcPts val="745"/>
              </a:spcBef>
              <a:spcAft>
                <a:spcPts val="0"/>
              </a:spcAft>
              <a:buClr>
                <a:schemeClr val="dk1"/>
              </a:buClr>
              <a:buSzPts val="3733"/>
              <a:buFont typeface="Arial" panose="020B0604020202020204"/>
              <a:buChar char="–"/>
              <a:defRPr sz="3735"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98145" algn="l" rtl="0">
              <a:spcBef>
                <a:spcPts val="535"/>
              </a:spcBef>
              <a:spcAft>
                <a:spcPts val="0"/>
              </a:spcAft>
              <a:buClr>
                <a:schemeClr val="dk1"/>
              </a:buClr>
              <a:buSzPts val="2667"/>
              <a:buFont typeface="Arial" panose="020B0604020202020204"/>
              <a:buChar char="•"/>
              <a:defRPr sz="2665"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grpSp>
        <p:nvGrpSpPr>
          <p:cNvPr id="170" name="Google Shape;170;p97"/>
          <p:cNvGrpSpPr/>
          <p:nvPr/>
        </p:nvGrpSpPr>
        <p:grpSpPr>
          <a:xfrm>
            <a:off x="472011" y="1508786"/>
            <a:ext cx="3799787" cy="4865561"/>
            <a:chOff x="354008" y="1131589"/>
            <a:chExt cx="2849840" cy="3649171"/>
          </a:xfrm>
        </p:grpSpPr>
        <p:sp>
          <p:nvSpPr>
            <p:cNvPr id="171" name="Google Shape;171;p97"/>
            <p:cNvSpPr/>
            <p:nvPr/>
          </p:nvSpPr>
          <p:spPr>
            <a:xfrm>
              <a:off x="354008" y="1131589"/>
              <a:ext cx="2849840" cy="3649171"/>
            </a:xfrm>
            <a:prstGeom prst="roundRect">
              <a:avLst>
                <a:gd name="adj" fmla="val 3968"/>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72" name="Google Shape;172;p97"/>
            <p:cNvSpPr/>
            <p:nvPr/>
          </p:nvSpPr>
          <p:spPr>
            <a:xfrm>
              <a:off x="531932" y="1347500"/>
              <a:ext cx="108520" cy="3240473"/>
            </a:xfrm>
            <a:prstGeom prst="roundRect">
              <a:avLst>
                <a:gd name="adj" fmla="val 50000"/>
              </a:avLst>
            </a:prstGeom>
            <a:solidFill>
              <a:schemeClr val="lt1">
                <a:alpha val="40784"/>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FFFFFF"/>
                </a:solidFill>
                <a:latin typeface="Arial" panose="020B0604020202020204"/>
                <a:ea typeface="Arial" panose="020B0604020202020204"/>
                <a:cs typeface="Arial" panose="020B0604020202020204"/>
                <a:sym typeface="Arial" panose="020B0604020202020204"/>
              </a:endParaRPr>
            </a:p>
          </p:txBody>
        </p:sp>
        <p:sp>
          <p:nvSpPr>
            <p:cNvPr id="173" name="Google Shape;173;p97"/>
            <p:cNvSpPr/>
            <p:nvPr/>
          </p:nvSpPr>
          <p:spPr>
            <a:xfrm rot="5400000">
              <a:off x="2592642" y="1238201"/>
              <a:ext cx="502331" cy="502331"/>
            </a:xfrm>
            <a:prstGeom prst="halfFrame">
              <a:avLst>
                <a:gd name="adj1" fmla="val 23728"/>
                <a:gd name="adj2" fmla="val 24642"/>
              </a:avLst>
            </a:prstGeom>
            <a:solidFill>
              <a:schemeClr val="lt1">
                <a:alpha val="22745"/>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000000"/>
                </a:solidFill>
                <a:latin typeface="Arial" panose="020B0604020202020204"/>
                <a:ea typeface="Arial" panose="020B0604020202020204"/>
                <a:cs typeface="Arial" panose="020B0604020202020204"/>
                <a:sym typeface="Arial" panose="020B0604020202020204"/>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27" name="Shape 27"/>
        <p:cNvGrpSpPr/>
        <p:nvPr/>
      </p:nvGrpSpPr>
      <p:grpSpPr>
        <a:xfrm>
          <a:off x="0" y="0"/>
          <a:ext cx="0" cy="0"/>
          <a:chOff x="0" y="0"/>
          <a:chExt cx="0" cy="0"/>
        </a:xfrm>
      </p:grpSpPr>
      <p:sp>
        <p:nvSpPr>
          <p:cNvPr id="28" name="Google Shape;28;p72"/>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2"/>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30" name="Google Shape;30;p72"/>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31" name="Google Shape;31;p7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34" name="Shape 34"/>
        <p:cNvGrpSpPr/>
        <p:nvPr/>
      </p:nvGrpSpPr>
      <p:grpSpPr>
        <a:xfrm>
          <a:off x="0" y="0"/>
          <a:ext cx="0" cy="0"/>
          <a:chOff x="0" y="0"/>
          <a:chExt cx="0" cy="0"/>
        </a:xfrm>
      </p:grpSpPr>
      <p:sp>
        <p:nvSpPr>
          <p:cNvPr id="35" name="Google Shape;35;p7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7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7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rgbClr val="888888"/>
                </a:solidFill>
              </a:defRPr>
            </a:lvl1pPr>
            <a:lvl2pPr marL="0" lvl="1" indent="0" algn="r">
              <a:spcBef>
                <a:spcPts val="0"/>
              </a:spcBef>
              <a:buNone/>
              <a:defRPr>
                <a:solidFill>
                  <a:srgbClr val="888888"/>
                </a:solidFill>
              </a:defRPr>
            </a:lvl2pPr>
            <a:lvl3pPr marL="0" lvl="2" indent="0" algn="r">
              <a:spcBef>
                <a:spcPts val="0"/>
              </a:spcBef>
              <a:buNone/>
              <a:defRPr>
                <a:solidFill>
                  <a:srgbClr val="888888"/>
                </a:solidFill>
              </a:defRPr>
            </a:lvl3pPr>
            <a:lvl4pPr marL="0" lvl="3" indent="0" algn="r">
              <a:spcBef>
                <a:spcPts val="0"/>
              </a:spcBef>
              <a:buNone/>
              <a:defRPr>
                <a:solidFill>
                  <a:srgbClr val="888888"/>
                </a:solidFill>
              </a:defRPr>
            </a:lvl4pPr>
            <a:lvl5pPr marL="0" lvl="4" indent="0" algn="r">
              <a:spcBef>
                <a:spcPts val="0"/>
              </a:spcBef>
              <a:buNone/>
              <a:defRPr>
                <a:solidFill>
                  <a:srgbClr val="888888"/>
                </a:solidFill>
              </a:defRPr>
            </a:lvl5pPr>
            <a:lvl6pPr marL="0" lvl="5" indent="0" algn="r">
              <a:spcBef>
                <a:spcPts val="0"/>
              </a:spcBef>
              <a:buNone/>
              <a:defRPr>
                <a:solidFill>
                  <a:srgbClr val="888888"/>
                </a:solidFill>
              </a:defRPr>
            </a:lvl6pPr>
            <a:lvl7pPr marL="0" lvl="6" indent="0" algn="r">
              <a:spcBef>
                <a:spcPts val="0"/>
              </a:spcBef>
              <a:buNone/>
              <a:defRPr>
                <a:solidFill>
                  <a:srgbClr val="888888"/>
                </a:solidFill>
              </a:defRPr>
            </a:lvl7pPr>
            <a:lvl8pPr marL="0" lvl="7" indent="0" algn="r">
              <a:spcBef>
                <a:spcPts val="0"/>
              </a:spcBef>
              <a:buNone/>
              <a:defRPr>
                <a:solidFill>
                  <a:srgbClr val="888888"/>
                </a:solidFill>
              </a:defRPr>
            </a:lvl8pPr>
            <a:lvl9pPr marL="0"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8" name="Shape 38"/>
        <p:cNvGrpSpPr/>
        <p:nvPr/>
      </p:nvGrpSpPr>
      <p:grpSpPr>
        <a:xfrm>
          <a:off x="0" y="0"/>
          <a:ext cx="0" cy="0"/>
          <a:chOff x="0" y="0"/>
          <a:chExt cx="0" cy="0"/>
        </a:xfrm>
      </p:grpSpPr>
      <p:sp>
        <p:nvSpPr>
          <p:cNvPr id="39" name="Google Shape;39;p74"/>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74"/>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7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7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44" name="Shape 44"/>
        <p:cNvGrpSpPr/>
        <p:nvPr/>
      </p:nvGrpSpPr>
      <p:grpSpPr>
        <a:xfrm>
          <a:off x="0" y="0"/>
          <a:ext cx="0" cy="0"/>
          <a:chOff x="0" y="0"/>
          <a:chExt cx="0" cy="0"/>
        </a:xfrm>
      </p:grpSpPr>
      <p:sp>
        <p:nvSpPr>
          <p:cNvPr id="45" name="Google Shape;45;p7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5"/>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7" name="Google Shape;47;p75"/>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8" name="Google Shape;48;p7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51" name="Shape 51"/>
        <p:cNvGrpSpPr/>
        <p:nvPr/>
      </p:nvGrpSpPr>
      <p:grpSpPr>
        <a:xfrm>
          <a:off x="0" y="0"/>
          <a:ext cx="0" cy="0"/>
          <a:chOff x="0" y="0"/>
          <a:chExt cx="0" cy="0"/>
        </a:xfrm>
      </p:grpSpPr>
      <p:sp>
        <p:nvSpPr>
          <p:cNvPr id="52" name="Google Shape;52;p76"/>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6"/>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4" name="Google Shape;54;p76"/>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5" name="Google Shape;55;p76"/>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6" name="Google Shape;56;p76"/>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7" name="Google Shape;57;p7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7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0" name="Shape 60"/>
        <p:cNvGrpSpPr/>
        <p:nvPr/>
      </p:nvGrpSpPr>
      <p:grpSpPr>
        <a:xfrm>
          <a:off x="0" y="0"/>
          <a:ext cx="0" cy="0"/>
          <a:chOff x="0" y="0"/>
          <a:chExt cx="0" cy="0"/>
        </a:xfrm>
      </p:grpSpPr>
      <p:sp>
        <p:nvSpPr>
          <p:cNvPr id="61" name="Google Shape;61;p7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7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65" name="Shape 65"/>
        <p:cNvGrpSpPr/>
        <p:nvPr/>
      </p:nvGrpSpPr>
      <p:grpSpPr>
        <a:xfrm>
          <a:off x="0" y="0"/>
          <a:ext cx="0" cy="0"/>
          <a:chOff x="0" y="0"/>
          <a:chExt cx="0" cy="0"/>
        </a:xfrm>
      </p:grpSpPr>
      <p:sp>
        <p:nvSpPr>
          <p:cNvPr id="66" name="Google Shape;66;p7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7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7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5" Type="http://schemas.openxmlformats.org/officeDocument/2006/relationships/theme" Target="../theme/theme2.xml"/><Relationship Id="rId14" Type="http://schemas.openxmlformats.org/officeDocument/2006/relationships/slideLayout" Target="../slideLayouts/slideLayout27.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stretch>
            <a:fillRect/>
          </a:stretch>
        </a:blipFill>
        <a:effectLst/>
      </p:bgPr>
    </p:bg>
    <p:spTree>
      <p:nvGrpSpPr>
        <p:cNvPr id="9" name="Shape 9"/>
        <p:cNvGrpSpPr/>
        <p:nvPr/>
      </p:nvGrpSpPr>
      <p:grpSpPr>
        <a:xfrm>
          <a:off x="0" y="0"/>
          <a:ext cx="0" cy="0"/>
          <a:chOff x="0" y="0"/>
          <a:chExt cx="0" cy="0"/>
        </a:xfrm>
      </p:grpSpPr>
      <p:sp>
        <p:nvSpPr>
          <p:cNvPr id="10" name="Google Shape;10;p6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9"/>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a:ea typeface="Calibri"/>
                <a:cs typeface="Calibri"/>
                <a:sym typeface="Calibri"/>
              </a:defRPr>
            </a:lvl9pPr>
          </a:lstStyle>
          <a:p/>
        </p:txBody>
      </p:sp>
      <p:sp>
        <p:nvSpPr>
          <p:cNvPr id="12" name="Google Shape;12;p6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3" name="Google Shape;13;p6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14" name="Google Shape;14;p6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3" name="Shape 93"/>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xml"/><Relationship Id="rId1"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xml"/><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xml"/><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image" Target="../media/image56.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67.xml"/><Relationship Id="rId5" Type="http://schemas.openxmlformats.org/officeDocument/2006/relationships/slideLayout" Target="../slideLayouts/slideLayout1.xml"/><Relationship Id="rId4" Type="http://schemas.openxmlformats.org/officeDocument/2006/relationships/hyperlink" Target="https://www.geeksforgeeks.org/cloud-computing/" TargetMode="External"/><Relationship Id="rId3" Type="http://schemas.openxmlformats.org/officeDocument/2006/relationships/hyperlink" Target="https://www.ibm.com/topics/distributed-cloud" TargetMode="External"/><Relationship Id="rId2" Type="http://schemas.openxmlformats.org/officeDocument/2006/relationships/hyperlink" Target="https://www.geeksforgeeks.org/difference-between-cloud-computing-and-distributed-computing/" TargetMode="External"/><Relationship Id="rId1" Type="http://schemas.openxmlformats.org/officeDocument/2006/relationships/hyperlink" Target="https://www.geeksforgeeks.org/what-is-a-distributed-system/" TargetMode="External"/></Relationships>
</file>

<file path=ppt/slides/_rels/slide68.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vmlDrawing" Target="../drawings/vmlDrawing2.vml"/><Relationship Id="rId3" Type="http://schemas.openxmlformats.org/officeDocument/2006/relationships/slideLayout" Target="../slideLayouts/slideLayout4.xml"/><Relationship Id="rId2" Type="http://schemas.openxmlformats.org/officeDocument/2006/relationships/image" Target="../media/image57.png"/><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77" name="Shape 177"/>
        <p:cNvGrpSpPr/>
        <p:nvPr/>
      </p:nvGrpSpPr>
      <p:grpSpPr>
        <a:xfrm>
          <a:off x="0" y="0"/>
          <a:ext cx="0" cy="0"/>
          <a:chOff x="0" y="0"/>
          <a:chExt cx="0" cy="0"/>
        </a:xfrm>
      </p:grpSpPr>
      <p:sp>
        <p:nvSpPr>
          <p:cNvPr id="178" name="Google Shape;178;p1"/>
          <p:cNvSpPr/>
          <p:nvPr/>
        </p:nvSpPr>
        <p:spPr>
          <a:xfrm>
            <a:off x="-4421" y="5427341"/>
            <a:ext cx="12196420" cy="151855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9" name="Google Shape;179;p1"/>
          <p:cNvSpPr/>
          <p:nvPr/>
        </p:nvSpPr>
        <p:spPr>
          <a:xfrm>
            <a:off x="302197" y="5901985"/>
            <a:ext cx="45719" cy="613881"/>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0" name="Google Shape;180;p1"/>
          <p:cNvSpPr txBox="1"/>
          <p:nvPr/>
        </p:nvSpPr>
        <p:spPr>
          <a:xfrm>
            <a:off x="8763000" y="65087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endParaRPr sz="1200" b="0" i="0" u="none" strike="noStrike" cap="none">
              <a:solidFill>
                <a:srgbClr val="888888"/>
              </a:solidFill>
              <a:latin typeface="Calibri"/>
              <a:ea typeface="Calibri"/>
              <a:cs typeface="Calibri"/>
              <a:sym typeface="Calibri"/>
            </a:endParaRPr>
          </a:p>
        </p:txBody>
      </p:sp>
      <p:sp>
        <p:nvSpPr>
          <p:cNvPr id="181" name="Google Shape;181;p1"/>
          <p:cNvSpPr/>
          <p:nvPr/>
        </p:nvSpPr>
        <p:spPr>
          <a:xfrm rot="10800000" flipH="1">
            <a:off x="9506857" y="5939880"/>
            <a:ext cx="1291772" cy="1157606"/>
          </a:xfrm>
          <a:prstGeom prst="rtTriangle">
            <a:avLst/>
          </a:prstGeom>
          <a:solidFill>
            <a:srgbClr val="F2F2F2">
              <a:alpha val="1686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aphicFrame>
        <p:nvGraphicFramePr>
          <p:cNvPr id="182" name="Google Shape;182;p1"/>
          <p:cNvGraphicFramePr/>
          <p:nvPr/>
        </p:nvGraphicFramePr>
        <p:xfrm>
          <a:off x="76788" y="3121720"/>
          <a:ext cx="3303056" cy="3148059"/>
        </p:xfrm>
        <a:graphic>
          <a:graphicData uri="http://schemas.openxmlformats.org/presentationml/2006/ole">
            <mc:AlternateContent xmlns:mc="http://schemas.openxmlformats.org/markup-compatibility/2006">
              <mc:Choice xmlns:v="urn:schemas-microsoft-com:vml" Requires="v">
                <p:oleObj spid="_x0000_s1" name="" r:id="rId1" imgW="9753600" imgH="9296400" progId="">
                  <p:embed/>
                </p:oleObj>
              </mc:Choice>
              <mc:Fallback>
                <p:oleObj name="" r:id="rId1" imgW="9753600" imgH="9296400" progId="">
                  <p:embed/>
                  <p:pic>
                    <p:nvPicPr>
                      <p:cNvPr id="0" name="Google Shape;182;p1"/>
                      <p:cNvPicPr preferRelativeResize="0"/>
                      <p:nvPr/>
                    </p:nvPicPr>
                    <p:blipFill rotWithShape="1">
                      <a:blip r:embed="rId2"/>
                      <a:srcRect/>
                      <a:stretch>
                        <a:fillRect/>
                      </a:stretch>
                    </p:blipFill>
                    <p:spPr>
                      <a:xfrm>
                        <a:off x="76788" y="3121720"/>
                        <a:ext cx="3303056" cy="3148059"/>
                      </a:xfrm>
                      <a:prstGeom prst="rect">
                        <a:avLst/>
                      </a:prstGeom>
                      <a:noFill/>
                      <a:ln>
                        <a:noFill/>
                      </a:ln>
                    </p:spPr>
                  </p:pic>
                </p:oleObj>
              </mc:Fallback>
            </mc:AlternateContent>
          </a:graphicData>
        </a:graphic>
      </p:graphicFrame>
      <p:sp>
        <p:nvSpPr>
          <p:cNvPr id="183" name="Google Shape;183;p1"/>
          <p:cNvSpPr/>
          <p:nvPr/>
        </p:nvSpPr>
        <p:spPr>
          <a:xfrm>
            <a:off x="2124074" y="2025525"/>
            <a:ext cx="6829425" cy="1580679"/>
          </a:xfrm>
          <a:prstGeom prst="rect">
            <a:avLst/>
          </a:prstGeom>
          <a:gradFill>
            <a:gsLst>
              <a:gs pos="0">
                <a:srgbClr val="FFFFFF">
                  <a:alpha val="0"/>
                </a:srgbClr>
              </a:gs>
              <a:gs pos="2655">
                <a:srgbClr val="FFFFFF">
                  <a:alpha val="0"/>
                </a:srgbClr>
              </a:gs>
              <a:gs pos="15000">
                <a:srgbClr val="FFFFFF">
                  <a:alpha val="33725"/>
                </a:srgbClr>
              </a:gs>
              <a:gs pos="51000">
                <a:schemeClr val="lt1"/>
              </a:gs>
              <a:gs pos="94000">
                <a:srgbClr val="FFFFFF">
                  <a:alpha val="33725"/>
                </a:srgbClr>
              </a:gs>
              <a:gs pos="100000">
                <a:srgbClr val="FFFFFF">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84" name="Google Shape;184;p1"/>
          <p:cNvPicPr preferRelativeResize="0"/>
          <p:nvPr/>
        </p:nvPicPr>
        <p:blipFill rotWithShape="1">
          <a:blip r:embed="rId3"/>
          <a:srcRect/>
          <a:stretch>
            <a:fillRect/>
          </a:stretch>
        </p:blipFill>
        <p:spPr>
          <a:xfrm>
            <a:off x="12104" y="24501"/>
            <a:ext cx="3859753" cy="1538254"/>
          </a:xfrm>
          <a:prstGeom prst="rect">
            <a:avLst/>
          </a:prstGeom>
          <a:noFill/>
          <a:ln>
            <a:noFill/>
          </a:ln>
        </p:spPr>
      </p:pic>
      <p:sp>
        <p:nvSpPr>
          <p:cNvPr id="185" name="Google Shape;185;p1"/>
          <p:cNvSpPr/>
          <p:nvPr/>
        </p:nvSpPr>
        <p:spPr>
          <a:xfrm flipH="1">
            <a:off x="9829797" y="5333999"/>
            <a:ext cx="2366623" cy="1600201"/>
          </a:xfrm>
          <a:prstGeom prst="rtTriangle">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6" name="Google Shape;186;p1"/>
          <p:cNvSpPr txBox="1"/>
          <p:nvPr/>
        </p:nvSpPr>
        <p:spPr>
          <a:xfrm>
            <a:off x="6881359" y="6019560"/>
            <a:ext cx="492860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a:solidFill>
                  <a:srgbClr val="595959"/>
                </a:solidFill>
                <a:latin typeface="Arial" panose="020B0604020202020204"/>
                <a:ea typeface="Arial" panose="020B0604020202020204"/>
                <a:cs typeface="Arial" panose="020B0604020202020204"/>
                <a:sym typeface="Arial" panose="020B0604020202020204"/>
              </a:rPr>
              <a:t>DISCOVER . </a:t>
            </a:r>
            <a:r>
              <a:rPr lang="en-US" sz="2000" b="1" i="0" u="none" strike="noStrike" cap="none">
                <a:solidFill>
                  <a:srgbClr val="C00000"/>
                </a:solidFill>
                <a:latin typeface="Arial" panose="020B0604020202020204"/>
                <a:ea typeface="Arial" panose="020B0604020202020204"/>
                <a:cs typeface="Arial" panose="020B0604020202020204"/>
                <a:sym typeface="Arial" panose="020B0604020202020204"/>
              </a:rPr>
              <a:t>LEARN</a:t>
            </a:r>
            <a:r>
              <a:rPr lang="en-US" sz="2000" b="1" i="0" u="none" strike="noStrike" cap="none">
                <a:solidFill>
                  <a:srgbClr val="595959"/>
                </a:solidFill>
                <a:latin typeface="Arial" panose="020B0604020202020204"/>
                <a:ea typeface="Arial" panose="020B0604020202020204"/>
                <a:cs typeface="Arial" panose="020B0604020202020204"/>
                <a:sym typeface="Arial" panose="020B0604020202020204"/>
              </a:rPr>
              <a:t> . EMPOWER</a:t>
            </a:r>
            <a:endParaRPr sz="1200" b="1"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spcBef>
                <a:spcPts val="0"/>
              </a:spcBef>
              <a:spcAft>
                <a:spcPts val="0"/>
              </a:spcAft>
              <a:buNone/>
            </a:pPr>
            <a:endParaRPr sz="16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7" name="Google Shape;187;p1"/>
          <p:cNvSpPr/>
          <p:nvPr/>
        </p:nvSpPr>
        <p:spPr>
          <a:xfrm>
            <a:off x="6885780" y="6043646"/>
            <a:ext cx="45719" cy="370620"/>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8" name="Google Shape;188;p1"/>
          <p:cNvSpPr txBox="1"/>
          <p:nvPr/>
        </p:nvSpPr>
        <p:spPr>
          <a:xfrm>
            <a:off x="0" y="1362564"/>
            <a:ext cx="12191999" cy="5032147"/>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None/>
            </a:pPr>
            <a:endParaRPr sz="3200"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endParaRPr>
          </a:p>
          <a:p>
            <a:pPr marL="0" marR="0" lvl="0" indent="0" algn="ctr" rtl="0">
              <a:lnSpc>
                <a:spcPct val="90000"/>
              </a:lnSpc>
              <a:spcBef>
                <a:spcPts val="1120"/>
              </a:spcBef>
              <a:spcAft>
                <a:spcPts val="0"/>
              </a:spcAft>
              <a:buNone/>
            </a:pPr>
            <a:r>
              <a:rPr lang="en-US" sz="3200"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rPr>
              <a:t>UNIVERSITY INSTITUTE OF ENGINEERING </a:t>
            </a:r>
            <a:endParaRPr sz="3200"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endParaRPr>
          </a:p>
          <a:p>
            <a:pPr marL="0" marR="0" lvl="0" indent="0" algn="ctr" rtl="0">
              <a:lnSpc>
                <a:spcPct val="90000"/>
              </a:lnSpc>
              <a:spcBef>
                <a:spcPts val="1120"/>
              </a:spcBef>
              <a:spcAft>
                <a:spcPts val="0"/>
              </a:spcAft>
              <a:buNone/>
            </a:pPr>
            <a:r>
              <a:rPr lang="en-US" sz="3200"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rPr>
              <a:t>COMPUTER SCIENCE ENGINEERING </a:t>
            </a:r>
            <a:endParaRPr sz="3200" b="1" i="0" u="none" strike="noStrike" cap="none">
              <a:solidFill>
                <a:schemeClr val="dk1"/>
              </a:solidFill>
              <a:latin typeface="Arial Black" panose="020B0A04020102020204"/>
              <a:ea typeface="Arial Black" panose="020B0A04020102020204"/>
              <a:cs typeface="Arial Black" panose="020B0A04020102020204"/>
              <a:sym typeface="Arial Black" panose="020B0A04020102020204"/>
            </a:endParaRPr>
          </a:p>
          <a:p>
            <a:pPr marL="0" marR="0" lvl="0" indent="0" algn="ctr" rtl="0">
              <a:lnSpc>
                <a:spcPct val="90000"/>
              </a:lnSpc>
              <a:spcBef>
                <a:spcPts val="1120"/>
              </a:spcBef>
              <a:spcAft>
                <a:spcPts val="0"/>
              </a:spcAft>
              <a:buNone/>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Bachelor of Engineering (Computer Science &amp; Engineering) </a:t>
            </a:r>
            <a:endPar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980"/>
              </a:spcBef>
              <a:spcAft>
                <a:spcPts val="0"/>
              </a:spcAft>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Subject Name: Cloud Computing &amp; Distributed Systems</a:t>
            </a:r>
            <a:endPar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980"/>
              </a:spcBef>
              <a:spcAft>
                <a:spcPts val="0"/>
              </a:spcAft>
              <a:buNone/>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Subject Code: 21CST-378/21ITT-378</a:t>
            </a:r>
            <a:endParaRPr sz="2400" b="0" i="0" u="none" strike="noStrike" cap="none">
              <a:solidFill>
                <a:schemeClr val="dk1"/>
              </a:solidFill>
              <a:latin typeface="Calibri"/>
              <a:ea typeface="Calibri"/>
              <a:cs typeface="Calibri"/>
              <a:sym typeface="Calibri"/>
            </a:endParaRPr>
          </a:p>
          <a:p>
            <a:pPr marL="0" marR="0" lvl="0" indent="0" algn="ctr" rtl="0">
              <a:lnSpc>
                <a:spcPct val="90000"/>
              </a:lnSpc>
              <a:spcBef>
                <a:spcPts val="980"/>
              </a:spcBef>
              <a:spcAft>
                <a:spcPts val="0"/>
              </a:spcAft>
              <a:buNone/>
            </a:pPr>
            <a:endParaRPr sz="3200" b="1" i="0" u="none" strike="noStrike" cap="none">
              <a:solidFill>
                <a:srgbClr val="262626"/>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ctr" rtl="0">
              <a:lnSpc>
                <a:spcPct val="90000"/>
              </a:lnSpc>
              <a:spcBef>
                <a:spcPts val="1120"/>
              </a:spcBef>
              <a:spcAft>
                <a:spcPts val="0"/>
              </a:spcAft>
              <a:buNone/>
            </a:pPr>
            <a:endParaRPr sz="3200" b="1" i="0" u="none" strike="noStrike" cap="none">
              <a:solidFill>
                <a:srgbClr val="262626"/>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spcBef>
                <a:spcPts val="1120"/>
              </a:spcBef>
              <a:spcAft>
                <a:spcPts val="0"/>
              </a:spcAft>
              <a:buNone/>
            </a:pPr>
            <a:r>
              <a:rPr lang="en-US" sz="1600" b="0" i="0" u="none" strike="noStrike" cap="none">
                <a:solidFill>
                  <a:schemeClr val="dk1"/>
                </a:solidFill>
                <a:latin typeface="Raleway ExtraBold"/>
                <a:ea typeface="Raleway ExtraBold"/>
                <a:cs typeface="Raleway ExtraBold"/>
                <a:sym typeface="Raleway ExtraBold"/>
              </a:rPr>
              <a:t>					</a:t>
            </a:r>
            <a:endParaRPr sz="1600" b="0" i="0" u="none" strike="noStrike" cap="none">
              <a:solidFill>
                <a:schemeClr val="dk1"/>
              </a:solidFill>
              <a:latin typeface="Raleway ExtraBold"/>
              <a:ea typeface="Raleway ExtraBold"/>
              <a:cs typeface="Raleway ExtraBold"/>
              <a:sym typeface="Raleway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p1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54" name="Google Shape;254;p10"/>
          <p:cNvPicPr preferRelativeResize="0"/>
          <p:nvPr/>
        </p:nvPicPr>
        <p:blipFill rotWithShape="1">
          <a:blip r:embed="rId1"/>
          <a:srcRect l="-23150" t="-2610" r="23150" b="2610"/>
          <a:stretch>
            <a:fillRect/>
          </a:stretch>
        </p:blipFill>
        <p:spPr>
          <a:xfrm>
            <a:off x="1819200" y="0"/>
            <a:ext cx="8142025" cy="601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58" name="Shape 258"/>
        <p:cNvGrpSpPr/>
        <p:nvPr/>
      </p:nvGrpSpPr>
      <p:grpSpPr>
        <a:xfrm>
          <a:off x="0" y="0"/>
          <a:ext cx="0" cy="0"/>
          <a:chOff x="0" y="0"/>
          <a:chExt cx="0" cy="0"/>
        </a:xfrm>
      </p:grpSpPr>
      <p:sp>
        <p:nvSpPr>
          <p:cNvPr id="259" name="Google Shape;259;p1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60" name="Google Shape;260;p11"/>
          <p:cNvSpPr txBox="1"/>
          <p:nvPr/>
        </p:nvSpPr>
        <p:spPr>
          <a:xfrm>
            <a:off x="8904155" y="983128"/>
            <a:ext cx="18466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61" name="Google Shape;261;p11"/>
          <p:cNvPicPr preferRelativeResize="0"/>
          <p:nvPr/>
        </p:nvPicPr>
        <p:blipFill rotWithShape="1">
          <a:blip r:embed="rId1"/>
          <a:srcRect/>
          <a:stretch>
            <a:fillRect/>
          </a:stretch>
        </p:blipFill>
        <p:spPr>
          <a:xfrm>
            <a:off x="698500" y="148610"/>
            <a:ext cx="11110125" cy="65793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65" name="Shape 265"/>
        <p:cNvGrpSpPr/>
        <p:nvPr/>
      </p:nvGrpSpPr>
      <p:grpSpPr>
        <a:xfrm>
          <a:off x="0" y="0"/>
          <a:ext cx="0" cy="0"/>
          <a:chOff x="0" y="0"/>
          <a:chExt cx="0" cy="0"/>
        </a:xfrm>
      </p:grpSpPr>
      <p:sp>
        <p:nvSpPr>
          <p:cNvPr id="266" name="Google Shape;266;p1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67" name="Google Shape;267;p12"/>
          <p:cNvPicPr preferRelativeResize="0"/>
          <p:nvPr/>
        </p:nvPicPr>
        <p:blipFill rotWithShape="1">
          <a:blip r:embed="rId1"/>
          <a:srcRect/>
          <a:stretch>
            <a:fillRect/>
          </a:stretch>
        </p:blipFill>
        <p:spPr>
          <a:xfrm>
            <a:off x="756618" y="266701"/>
            <a:ext cx="10984452" cy="61370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71" name="Shape 271"/>
        <p:cNvGrpSpPr/>
        <p:nvPr/>
      </p:nvGrpSpPr>
      <p:grpSpPr>
        <a:xfrm>
          <a:off x="0" y="0"/>
          <a:ext cx="0" cy="0"/>
          <a:chOff x="0" y="0"/>
          <a:chExt cx="0" cy="0"/>
        </a:xfrm>
      </p:grpSpPr>
      <p:sp>
        <p:nvSpPr>
          <p:cNvPr id="272" name="Google Shape;272;p1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73" name="Google Shape;273;p13"/>
          <p:cNvPicPr preferRelativeResize="0"/>
          <p:nvPr/>
        </p:nvPicPr>
        <p:blipFill rotWithShape="1">
          <a:blip r:embed="rId1"/>
          <a:srcRect/>
          <a:stretch>
            <a:fillRect/>
          </a:stretch>
        </p:blipFill>
        <p:spPr>
          <a:xfrm>
            <a:off x="716084" y="229670"/>
            <a:ext cx="10930410" cy="6201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77" name="Shape 277"/>
        <p:cNvGrpSpPr/>
        <p:nvPr/>
      </p:nvGrpSpPr>
      <p:grpSpPr>
        <a:xfrm>
          <a:off x="0" y="0"/>
          <a:ext cx="0" cy="0"/>
          <a:chOff x="0" y="0"/>
          <a:chExt cx="0" cy="0"/>
        </a:xfrm>
      </p:grpSpPr>
      <p:sp>
        <p:nvSpPr>
          <p:cNvPr id="278" name="Google Shape;278;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79" name="Google Shape;279;p14"/>
          <p:cNvSpPr/>
          <p:nvPr/>
        </p:nvSpPr>
        <p:spPr>
          <a:xfrm>
            <a:off x="0" y="133462"/>
            <a:ext cx="11835647" cy="61247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          </a:t>
            </a:r>
            <a:endParaRPr lang="en-US"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         Key Characteristics of Distributed Systems:</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514350" marR="0" lvl="0" indent="-514350" algn="just" rtl="0">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Scalability: Ability to handle an increasing number of users or tasks by adding resources.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2. Fault Tolerance: System's ability to continue operating despite failures or faults in some of its components.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3. Heterogeneity: Involves the use of diverse hardware, software, and network platforms.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4. Concurrency: Multiple components working simultaneously to accomplish tasks.</a:t>
            </a:r>
            <a:endParaRPr lang="en-US" sz="28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83" name="Shape 283"/>
        <p:cNvGrpSpPr/>
        <p:nvPr/>
      </p:nvGrpSpPr>
      <p:grpSpPr>
        <a:xfrm>
          <a:off x="0" y="0"/>
          <a:ext cx="0" cy="0"/>
          <a:chOff x="0" y="0"/>
          <a:chExt cx="0" cy="0"/>
        </a:xfrm>
      </p:grpSpPr>
      <p:sp>
        <p:nvSpPr>
          <p:cNvPr id="284" name="Google Shape;284;p1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85" name="Google Shape;285;p15"/>
          <p:cNvPicPr preferRelativeResize="0"/>
          <p:nvPr/>
        </p:nvPicPr>
        <p:blipFill rotWithShape="1">
          <a:blip r:embed="rId1"/>
          <a:srcRect/>
          <a:stretch>
            <a:fillRect/>
          </a:stretch>
        </p:blipFill>
        <p:spPr>
          <a:xfrm>
            <a:off x="729595" y="148610"/>
            <a:ext cx="10984453" cy="61470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89" name="Shape 289"/>
        <p:cNvGrpSpPr/>
        <p:nvPr/>
      </p:nvGrpSpPr>
      <p:grpSpPr>
        <a:xfrm>
          <a:off x="0" y="0"/>
          <a:ext cx="0" cy="0"/>
          <a:chOff x="0" y="0"/>
          <a:chExt cx="0" cy="0"/>
        </a:xfrm>
      </p:grpSpPr>
      <p:sp>
        <p:nvSpPr>
          <p:cNvPr id="290" name="Google Shape;290;p16"/>
          <p:cNvSpPr txBox="1"/>
          <p:nvPr>
            <p:ph type="title"/>
          </p:nvPr>
        </p:nvSpPr>
        <p:spPr>
          <a:xfrm>
            <a:off x="770128" y="135101"/>
            <a:ext cx="11421872" cy="972717"/>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chemeClr val="dk1"/>
              </a:buClr>
              <a:buSzPts val="4000"/>
              <a:buFont typeface="Calibri"/>
              <a:buNone/>
            </a:pPr>
            <a:r>
              <a:rPr lang="en-US" sz="4000" b="1"/>
              <a:t>ADVANTAGES OF DISTRIBUTED SYSTEMS</a:t>
            </a:r>
            <a:endParaRPr sz="4000" b="1"/>
          </a:p>
        </p:txBody>
      </p:sp>
      <p:sp>
        <p:nvSpPr>
          <p:cNvPr id="291" name="Google Shape;291;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92" name="Google Shape;292;p16"/>
          <p:cNvSpPr/>
          <p:nvPr/>
        </p:nvSpPr>
        <p:spPr>
          <a:xfrm>
            <a:off x="-13512" y="1227770"/>
            <a:ext cx="12205511" cy="51706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3000"/>
              <a:buFont typeface="Calibri"/>
              <a:buAutoNum type="arabicPeriod"/>
            </a:pPr>
            <a:r>
              <a:rPr lang="en-US" sz="3000">
                <a:solidFill>
                  <a:schemeClr val="dk1"/>
                </a:solidFill>
                <a:latin typeface="Calibri"/>
                <a:ea typeface="Calibri"/>
                <a:cs typeface="Calibri"/>
                <a:sym typeface="Calibri"/>
              </a:rPr>
              <a:t>Resource Sharing: Efficient utilization of resources across the network.</a:t>
            </a:r>
            <a:endParaRPr lang="en-US"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a:solidFill>
                  <a:schemeClr val="dk1"/>
                </a:solidFill>
                <a:latin typeface="Calibri"/>
                <a:ea typeface="Calibri"/>
                <a:cs typeface="Calibri"/>
                <a:sym typeface="Calibri"/>
              </a:rPr>
              <a:t>2. Reliability: Increased system reliability through redundancy and fault tolerance.</a:t>
            </a:r>
            <a:endParaRPr lang="en-US"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a:solidFill>
                  <a:schemeClr val="dk1"/>
                </a:solidFill>
                <a:latin typeface="Calibri"/>
                <a:ea typeface="Calibri"/>
                <a:cs typeface="Calibri"/>
                <a:sym typeface="Calibri"/>
              </a:rPr>
              <a:t>3. Performance Improvement: Enhanced performance by distributing the workload.</a:t>
            </a:r>
            <a:endParaRPr lang="en-US" sz="3000">
              <a:solidFill>
                <a:schemeClr val="dk1"/>
              </a:solidFill>
              <a:latin typeface="Calibri"/>
              <a:ea typeface="Calibri"/>
              <a:cs typeface="Calibri"/>
              <a:sym typeface="Calibri"/>
            </a:endParaRPr>
          </a:p>
          <a:p>
            <a:pPr marL="0" marR="0" lvl="0" indent="0" algn="l" rtl="0">
              <a:spcBef>
                <a:spcPts val="0"/>
              </a:spcBef>
              <a:spcAft>
                <a:spcPts val="0"/>
              </a:spcAft>
              <a:buNone/>
            </a:pPr>
            <a:endParaRPr sz="3000">
              <a:solidFill>
                <a:schemeClr val="dk1"/>
              </a:solidFill>
              <a:latin typeface="Calibri"/>
              <a:ea typeface="Calibri"/>
              <a:cs typeface="Calibri"/>
              <a:sym typeface="Calibri"/>
            </a:endParaRPr>
          </a:p>
          <a:p>
            <a:pPr marL="0" marR="0" lvl="0" indent="0" algn="l" rtl="0">
              <a:spcBef>
                <a:spcPts val="0"/>
              </a:spcBef>
              <a:spcAft>
                <a:spcPts val="0"/>
              </a:spcAft>
              <a:buNone/>
            </a:pPr>
            <a:r>
              <a:rPr lang="en-US" sz="3000">
                <a:solidFill>
                  <a:schemeClr val="dk1"/>
                </a:solidFill>
                <a:latin typeface="Calibri"/>
                <a:ea typeface="Calibri"/>
                <a:cs typeface="Calibri"/>
                <a:sym typeface="Calibri"/>
              </a:rPr>
              <a:t>4. Flexibility and Extensibility: Easy expansion and adaptation to changing requirements.</a:t>
            </a:r>
            <a:endParaRPr lang="en-US" sz="3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96" name="Shape 296"/>
        <p:cNvGrpSpPr/>
        <p:nvPr/>
      </p:nvGrpSpPr>
      <p:grpSpPr>
        <a:xfrm>
          <a:off x="0" y="0"/>
          <a:ext cx="0" cy="0"/>
          <a:chOff x="0" y="0"/>
          <a:chExt cx="0" cy="0"/>
        </a:xfrm>
      </p:grpSpPr>
      <p:sp>
        <p:nvSpPr>
          <p:cNvPr id="297" name="Google Shape;297;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98" name="Google Shape;298;p17"/>
          <p:cNvPicPr preferRelativeResize="0"/>
          <p:nvPr/>
        </p:nvPicPr>
        <p:blipFill rotWithShape="1">
          <a:blip r:embed="rId1"/>
          <a:srcRect/>
          <a:stretch>
            <a:fillRect/>
          </a:stretch>
        </p:blipFill>
        <p:spPr>
          <a:xfrm>
            <a:off x="824171" y="108080"/>
            <a:ext cx="10957431" cy="630915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04" name="Google Shape;304;p18"/>
          <p:cNvPicPr preferRelativeResize="0"/>
          <p:nvPr/>
        </p:nvPicPr>
        <p:blipFill rotWithShape="1">
          <a:blip r:embed="rId1"/>
          <a:srcRect/>
          <a:stretch>
            <a:fillRect/>
          </a:stretch>
        </p:blipFill>
        <p:spPr>
          <a:xfrm>
            <a:off x="783639" y="189140"/>
            <a:ext cx="11011475" cy="62821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08" name="Shape 308"/>
        <p:cNvGrpSpPr/>
        <p:nvPr/>
      </p:nvGrpSpPr>
      <p:grpSpPr>
        <a:xfrm>
          <a:off x="0" y="0"/>
          <a:ext cx="0" cy="0"/>
          <a:chOff x="0" y="0"/>
          <a:chExt cx="0" cy="0"/>
        </a:xfrm>
      </p:grpSpPr>
      <p:sp>
        <p:nvSpPr>
          <p:cNvPr id="309" name="Google Shape;309;p1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10" name="Google Shape;310;p19"/>
          <p:cNvSpPr/>
          <p:nvPr/>
        </p:nvSpPr>
        <p:spPr>
          <a:xfrm>
            <a:off x="0" y="1206576"/>
            <a:ext cx="12024801" cy="418576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342900" marR="0" lvl="0" indent="-342900" algn="just" rtl="0">
              <a:spcBef>
                <a:spcPts val="0"/>
              </a:spcBef>
              <a:spcAft>
                <a:spcPts val="0"/>
              </a:spcAft>
              <a:buClr>
                <a:schemeClr val="dk1"/>
              </a:buClr>
              <a:buSzPts val="2800"/>
              <a:buFont typeface="Calibri"/>
              <a:buAutoNum type="arabicPeriod"/>
            </a:pPr>
            <a:r>
              <a:rPr lang="en-US" sz="2800">
                <a:solidFill>
                  <a:schemeClr val="dk1"/>
                </a:solidFill>
                <a:latin typeface="Calibri"/>
                <a:ea typeface="Calibri"/>
                <a:cs typeface="Calibri"/>
                <a:sym typeface="Calibri"/>
              </a:rPr>
              <a:t>Communication Delays: Latency in communication between distributed components.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2. Consistency: Ensuring data consistency across multiple nodes.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3. Fault Detection and Recovery: Identifying and recovering from system failures.</a:t>
            </a:r>
            <a:endParaRPr lang="en-US" sz="2800">
              <a:solidFill>
                <a:schemeClr val="dk1"/>
              </a:solidFill>
              <a:latin typeface="Calibri"/>
              <a:ea typeface="Calibri"/>
              <a:cs typeface="Calibri"/>
              <a:sym typeface="Calibri"/>
            </a:endParaRPr>
          </a:p>
          <a:p>
            <a:pPr marL="0" marR="0" lvl="0" indent="0" algn="just" rtl="0">
              <a:spcBef>
                <a:spcPts val="0"/>
              </a:spcBef>
              <a:spcAft>
                <a:spcPts val="0"/>
              </a:spcAft>
              <a:buNone/>
            </a:pPr>
            <a:endParaRPr sz="2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800">
                <a:solidFill>
                  <a:schemeClr val="dk1"/>
                </a:solidFill>
                <a:latin typeface="Calibri"/>
                <a:ea typeface="Calibri"/>
                <a:cs typeface="Calibri"/>
                <a:sym typeface="Calibri"/>
              </a:rPr>
              <a:t>4. Security and Privacy: Addressing concerns related to data security and privacy.</a:t>
            </a:r>
            <a:endParaRPr lang="en-US" sz="28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311" name="Google Shape;311;p19"/>
          <p:cNvSpPr/>
          <p:nvPr/>
        </p:nvSpPr>
        <p:spPr>
          <a:xfrm>
            <a:off x="864706" y="418810"/>
            <a:ext cx="6350176"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Challenges in Distributed Systems</a:t>
            </a:r>
            <a:endParaRPr lang="en-US" sz="3200" b="1">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p2"/>
          <p:cNvSpPr txBox="1"/>
          <p:nvPr>
            <p:ph type="ctrTitle"/>
          </p:nvPr>
        </p:nvSpPr>
        <p:spPr>
          <a:xfrm>
            <a:off x="743106" y="161467"/>
            <a:ext cx="11448894" cy="713016"/>
          </a:xfrm>
          <a:prstGeom prst="rect">
            <a:avLst/>
          </a:prstGeom>
          <a:noFill/>
          <a:ln>
            <a:noFill/>
          </a:ln>
        </p:spPr>
        <p:txBody>
          <a:bodyPr spcFirstLastPara="1" wrap="square" lIns="91425" tIns="45700" rIns="91425" bIns="45700" anchor="b" anchorCtr="0">
            <a:spAutoFit/>
          </a:bodyPr>
          <a:lstStyle/>
          <a:p>
            <a:pPr marL="0" marR="0" lvl="0" indent="0" algn="l" rtl="0">
              <a:lnSpc>
                <a:spcPct val="90000"/>
              </a:lnSpc>
              <a:spcBef>
                <a:spcPts val="0"/>
              </a:spcBef>
              <a:spcAft>
                <a:spcPts val="0"/>
              </a:spcAft>
              <a:buClr>
                <a:schemeClr val="dk1"/>
              </a:buClr>
              <a:buSzPts val="4400"/>
              <a:buFont typeface="Arial" panose="020B0604020202020204"/>
              <a:buNone/>
            </a:pPr>
            <a:r>
              <a:rPr lang="en-US" sz="4400" b="1" i="0" u="none" strike="noStrike" cap="none">
                <a:solidFill>
                  <a:schemeClr val="dk1"/>
                </a:solidFill>
                <a:latin typeface="Arial" panose="020B0604020202020204"/>
                <a:ea typeface="Arial" panose="020B0604020202020204"/>
                <a:cs typeface="Arial" panose="020B0604020202020204"/>
                <a:sym typeface="Arial" panose="020B0604020202020204"/>
              </a:rPr>
              <a:t>Cloud Computing &amp; Distributed Systems</a:t>
            </a:r>
            <a:endParaRPr sz="1600" b="0" i="0" u="none" strike="noStrike" cap="none">
              <a:solidFill>
                <a:schemeClr val="dk1"/>
              </a:solidFill>
              <a:latin typeface="Raleway ExtraBold"/>
              <a:ea typeface="Raleway ExtraBold"/>
              <a:cs typeface="Raleway ExtraBold"/>
              <a:sym typeface="Raleway ExtraBold"/>
            </a:endParaRPr>
          </a:p>
        </p:txBody>
      </p:sp>
      <p:sp>
        <p:nvSpPr>
          <p:cNvPr id="194" name="Google Shape;194;p2"/>
          <p:cNvSpPr txBox="1"/>
          <p:nvPr>
            <p:ph type="subTitle" idx="1"/>
          </p:nvPr>
        </p:nvSpPr>
        <p:spPr>
          <a:xfrm>
            <a:off x="-1" y="1183752"/>
            <a:ext cx="7836387" cy="5260506"/>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b="1"/>
              <a:t>Course Outcomes </a:t>
            </a:r>
            <a:endParaRPr lang="en-US" b="1"/>
          </a:p>
          <a:p>
            <a:pPr marL="0" lvl="0" indent="0" algn="just" rtl="0">
              <a:lnSpc>
                <a:spcPct val="90000"/>
              </a:lnSpc>
              <a:spcBef>
                <a:spcPts val="1000"/>
              </a:spcBef>
              <a:spcAft>
                <a:spcPts val="0"/>
              </a:spcAft>
              <a:buClr>
                <a:schemeClr val="dk1"/>
              </a:buClr>
              <a:buSzPts val="2400"/>
              <a:buNone/>
            </a:pPr>
            <a:r>
              <a:rPr lang="en-US" b="1"/>
              <a:t>CO1: Understanding of various paradigm of cloud computing and distributed systems. </a:t>
            </a:r>
            <a:endParaRPr b="1"/>
          </a:p>
          <a:p>
            <a:pPr marL="0" lvl="0" indent="0" algn="just" rtl="0">
              <a:lnSpc>
                <a:spcPct val="90000"/>
              </a:lnSpc>
              <a:spcBef>
                <a:spcPts val="1000"/>
              </a:spcBef>
              <a:spcAft>
                <a:spcPts val="0"/>
              </a:spcAft>
              <a:buClr>
                <a:schemeClr val="dk1"/>
              </a:buClr>
              <a:buSzPts val="2400"/>
              <a:buNone/>
            </a:pPr>
            <a:r>
              <a:rPr lang="en-US" b="1"/>
              <a:t>CO2: Articulate the basic concepts, key technologies, strength and limitation of cloud computing and possible applications. </a:t>
            </a:r>
            <a:endParaRPr b="1"/>
          </a:p>
          <a:p>
            <a:pPr marL="0" lvl="0" indent="0" algn="just" rtl="0">
              <a:lnSpc>
                <a:spcPct val="90000"/>
              </a:lnSpc>
              <a:spcBef>
                <a:spcPts val="1000"/>
              </a:spcBef>
              <a:spcAft>
                <a:spcPts val="0"/>
              </a:spcAft>
              <a:buClr>
                <a:schemeClr val="dk1"/>
              </a:buClr>
              <a:buSzPts val="2400"/>
              <a:buNone/>
            </a:pPr>
            <a:r>
              <a:rPr lang="en-US" b="1"/>
              <a:t>CO3: Appraise the architecture and infrastructure of cloud computing including SaaS, PaaS, IaaS, UCaaS/FaaS public cloud, private cloud and hybrid cloud. </a:t>
            </a:r>
            <a:endParaRPr b="1"/>
          </a:p>
          <a:p>
            <a:pPr marL="0" lvl="0" indent="0" algn="just" rtl="0">
              <a:lnSpc>
                <a:spcPct val="90000"/>
              </a:lnSpc>
              <a:spcBef>
                <a:spcPts val="1000"/>
              </a:spcBef>
              <a:spcAft>
                <a:spcPts val="0"/>
              </a:spcAft>
              <a:buClr>
                <a:schemeClr val="dk1"/>
              </a:buClr>
              <a:buSzPts val="2400"/>
              <a:buNone/>
            </a:pPr>
            <a:r>
              <a:rPr lang="en-US" b="1"/>
              <a:t>CO4: Interpret various data, scalability, security and cloud services to acquire efficient database for cloud storage. </a:t>
            </a:r>
            <a:endParaRPr b="1"/>
          </a:p>
          <a:p>
            <a:pPr marL="0" lvl="0" indent="0" algn="just" rtl="0">
              <a:lnSpc>
                <a:spcPct val="90000"/>
              </a:lnSpc>
              <a:spcBef>
                <a:spcPts val="1000"/>
              </a:spcBef>
              <a:spcAft>
                <a:spcPts val="0"/>
              </a:spcAft>
              <a:buClr>
                <a:schemeClr val="dk1"/>
              </a:buClr>
              <a:buSzPts val="2400"/>
              <a:buNone/>
            </a:pPr>
            <a:r>
              <a:rPr lang="en-US" b="1"/>
              <a:t>CO5: Develop the appropriate cloud computing solutions and recommendations according to the application used. </a:t>
            </a:r>
            <a:endParaRPr lang="en-US" b="1"/>
          </a:p>
        </p:txBody>
      </p:sp>
      <p:sp>
        <p:nvSpPr>
          <p:cNvPr id="195" name="Google Shape;195;p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196" name="Google Shape;196;p2"/>
          <p:cNvSpPr/>
          <p:nvPr/>
        </p:nvSpPr>
        <p:spPr>
          <a:xfrm>
            <a:off x="11217276" y="6324600"/>
            <a:ext cx="444500" cy="422275"/>
          </a:xfrm>
          <a:prstGeom prst="ellipse">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97" name="Google Shape;197;p2"/>
          <p:cNvPicPr preferRelativeResize="0"/>
          <p:nvPr/>
        </p:nvPicPr>
        <p:blipFill rotWithShape="1">
          <a:blip r:embed="rId1"/>
          <a:srcRect/>
          <a:stretch>
            <a:fillRect/>
          </a:stretch>
        </p:blipFill>
        <p:spPr>
          <a:xfrm>
            <a:off x="7940572" y="1094308"/>
            <a:ext cx="3854541" cy="518782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15" name="Shape 315"/>
        <p:cNvGrpSpPr/>
        <p:nvPr/>
      </p:nvGrpSpPr>
      <p:grpSpPr>
        <a:xfrm>
          <a:off x="0" y="0"/>
          <a:ext cx="0" cy="0"/>
          <a:chOff x="0" y="0"/>
          <a:chExt cx="0" cy="0"/>
        </a:xfrm>
      </p:grpSpPr>
      <p:sp>
        <p:nvSpPr>
          <p:cNvPr id="316" name="Google Shape;316;p2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17" name="Google Shape;317;p20"/>
          <p:cNvPicPr preferRelativeResize="0"/>
          <p:nvPr/>
        </p:nvPicPr>
        <p:blipFill rotWithShape="1">
          <a:blip r:embed="rId1"/>
          <a:srcRect/>
          <a:stretch>
            <a:fillRect/>
          </a:stretch>
        </p:blipFill>
        <p:spPr>
          <a:xfrm>
            <a:off x="878216" y="783578"/>
            <a:ext cx="10430501" cy="505273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21" name="Shape 321"/>
        <p:cNvGrpSpPr/>
        <p:nvPr/>
      </p:nvGrpSpPr>
      <p:grpSpPr>
        <a:xfrm>
          <a:off x="0" y="0"/>
          <a:ext cx="0" cy="0"/>
          <a:chOff x="0" y="0"/>
          <a:chExt cx="0" cy="0"/>
        </a:xfrm>
      </p:grpSpPr>
      <p:sp>
        <p:nvSpPr>
          <p:cNvPr id="322" name="Google Shape;322;p2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23" name="Google Shape;323;p21"/>
          <p:cNvPicPr preferRelativeResize="0"/>
          <p:nvPr/>
        </p:nvPicPr>
        <p:blipFill rotWithShape="1">
          <a:blip r:embed="rId1"/>
          <a:srcRect/>
          <a:stretch>
            <a:fillRect/>
          </a:stretch>
        </p:blipFill>
        <p:spPr>
          <a:xfrm>
            <a:off x="743106" y="189140"/>
            <a:ext cx="11052008" cy="629564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27" name="Shape 327"/>
        <p:cNvGrpSpPr/>
        <p:nvPr/>
      </p:nvGrpSpPr>
      <p:grpSpPr>
        <a:xfrm>
          <a:off x="0" y="0"/>
          <a:ext cx="0" cy="0"/>
          <a:chOff x="0" y="0"/>
          <a:chExt cx="0" cy="0"/>
        </a:xfrm>
      </p:grpSpPr>
      <p:sp>
        <p:nvSpPr>
          <p:cNvPr id="328" name="Google Shape;328;p22"/>
          <p:cNvSpPr txBox="1"/>
          <p:nvPr>
            <p:ph type="title"/>
          </p:nvPr>
        </p:nvSpPr>
        <p:spPr>
          <a:xfrm>
            <a:off x="810661" y="310730"/>
            <a:ext cx="10543139" cy="634968"/>
          </a:xfrm>
          <a:prstGeom prst="rect">
            <a:avLst/>
          </a:prstGeom>
          <a:noFill/>
          <a:ln>
            <a:noFill/>
          </a:ln>
        </p:spPr>
        <p:txBody>
          <a:bodyPr spcFirstLastPara="1" wrap="square" lIns="91425" tIns="45700" rIns="91425" bIns="45700" anchor="ctr" anchorCtr="0">
            <a:normAutofit fontScale="90000"/>
          </a:bodyPr>
          <a:lstStyle/>
          <a:p>
            <a:pPr marL="0" lvl="1" indent="0" algn="l" rtl="0">
              <a:lnSpc>
                <a:spcPct val="90000"/>
              </a:lnSpc>
              <a:spcBef>
                <a:spcPts val="0"/>
              </a:spcBef>
              <a:spcAft>
                <a:spcPts val="0"/>
              </a:spcAft>
              <a:buNone/>
            </a:pPr>
            <a:r>
              <a:rPr lang="en-US" sz="4400" b="1">
                <a:latin typeface="Calibri"/>
                <a:ea typeface="Calibri"/>
                <a:cs typeface="Calibri"/>
                <a:sym typeface="Calibri"/>
              </a:rPr>
              <a:t>Examples of Distributed Systems (CO-1)</a:t>
            </a:r>
            <a:br>
              <a:rPr lang="en-US" sz="2400"/>
            </a:br>
            <a:br>
              <a:rPr lang="en-US"/>
            </a:br>
            <a:endParaRPr lang="en-US"/>
          </a:p>
        </p:txBody>
      </p:sp>
      <p:sp>
        <p:nvSpPr>
          <p:cNvPr id="329" name="Google Shape;329;p2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30" name="Google Shape;330;p22"/>
          <p:cNvSpPr/>
          <p:nvPr/>
        </p:nvSpPr>
        <p:spPr>
          <a:xfrm>
            <a:off x="0" y="1416821"/>
            <a:ext cx="1201129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Any Social Media can have its Centralized Computer Network as its Headquarters and computer systems that can be accessed by any user and using their services will be the Autonomous Systems in the Distributed System Architecture.</a:t>
            </a:r>
            <a:endParaRPr sz="1800">
              <a:solidFill>
                <a:schemeClr val="dk1"/>
              </a:solidFill>
              <a:latin typeface="Calibri"/>
              <a:ea typeface="Calibri"/>
              <a:cs typeface="Calibri"/>
              <a:sym typeface="Calibri"/>
            </a:endParaRPr>
          </a:p>
        </p:txBody>
      </p:sp>
      <p:pic>
        <p:nvPicPr>
          <p:cNvPr id="331" name="Google Shape;331;p22"/>
          <p:cNvPicPr preferRelativeResize="0"/>
          <p:nvPr/>
        </p:nvPicPr>
        <p:blipFill rotWithShape="1">
          <a:blip r:embed="rId1"/>
          <a:srcRect/>
          <a:stretch>
            <a:fillRect/>
          </a:stretch>
        </p:blipFill>
        <p:spPr>
          <a:xfrm>
            <a:off x="121600" y="2348919"/>
            <a:ext cx="11592448" cy="382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35" name="Shape 335"/>
        <p:cNvGrpSpPr/>
        <p:nvPr/>
      </p:nvGrpSpPr>
      <p:grpSpPr>
        <a:xfrm>
          <a:off x="0" y="0"/>
          <a:ext cx="0" cy="0"/>
          <a:chOff x="0" y="0"/>
          <a:chExt cx="0" cy="0"/>
        </a:xfrm>
      </p:grpSpPr>
      <p:sp>
        <p:nvSpPr>
          <p:cNvPr id="336" name="Google Shape;336;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37" name="Google Shape;337;p23"/>
          <p:cNvPicPr preferRelativeResize="0"/>
          <p:nvPr/>
        </p:nvPicPr>
        <p:blipFill rotWithShape="1">
          <a:blip r:embed="rId1"/>
          <a:srcRect/>
          <a:stretch>
            <a:fillRect/>
          </a:stretch>
        </p:blipFill>
        <p:spPr>
          <a:xfrm>
            <a:off x="864706" y="175631"/>
            <a:ext cx="10835832" cy="621458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42" name="Google Shape;342;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43" name="Google Shape;343;p24"/>
          <p:cNvSpPr/>
          <p:nvPr/>
        </p:nvSpPr>
        <p:spPr>
          <a:xfrm>
            <a:off x="0" y="2379340"/>
            <a:ext cx="12038312"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3. As we can see that each Autonomous System has a common Application that can have its own data that is shared by the Centralized Database System.</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4. To Transfer the Data to Autonomous Systems, Centralized System should be having a Middleware Service and should be connected to a Network.</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5. Middleware Services enable some services which are not present in the local systems or centralized system default by acting as an interface between the Centralized System and the local systems. By using components of Middleware Services systems communicate and manage data.</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6. The Data which is been transferred through the database will be divided into segments or modules and shared with Autonomous systems for processing.</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7. The Data will be processed and then will be transferred to the Centralized system through the network and will be stored in the database.</a:t>
            </a:r>
            <a:endParaRPr lang="en-US" sz="1800">
              <a:solidFill>
                <a:schemeClr val="dk1"/>
              </a:solidFill>
              <a:latin typeface="Calibri"/>
              <a:ea typeface="Calibri"/>
              <a:cs typeface="Calibri"/>
              <a:sym typeface="Calibri"/>
            </a:endParaRPr>
          </a:p>
        </p:txBody>
      </p:sp>
      <p:sp>
        <p:nvSpPr>
          <p:cNvPr id="344" name="Google Shape;344;p24"/>
          <p:cNvSpPr/>
          <p:nvPr/>
        </p:nvSpPr>
        <p:spPr>
          <a:xfrm>
            <a:off x="0" y="1173819"/>
            <a:ext cx="12051823"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1. Distributed System Software: This Software enables computers to coordinate their activities and to share the resources such as Hardware, Software, Data, etc.</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2. Database: It is used to store the processed data that are processed by each Node/System of the Distributed systems that are connected to the Centralized network.</a:t>
            </a:r>
            <a:endParaRPr lang="en-US"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48" name="Shape 348"/>
        <p:cNvGrpSpPr/>
        <p:nvPr/>
      </p:nvGrpSpPr>
      <p:grpSpPr>
        <a:xfrm>
          <a:off x="0" y="0"/>
          <a:ext cx="0" cy="0"/>
          <a:chOff x="0" y="0"/>
          <a:chExt cx="0" cy="0"/>
        </a:xfrm>
      </p:grpSpPr>
      <p:sp>
        <p:nvSpPr>
          <p:cNvPr id="349" name="Google Shape;349;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50" name="Google Shape;350;p25"/>
          <p:cNvPicPr preferRelativeResize="0"/>
          <p:nvPr/>
        </p:nvPicPr>
        <p:blipFill rotWithShape="1">
          <a:blip r:embed="rId1"/>
          <a:srcRect/>
          <a:stretch>
            <a:fillRect/>
          </a:stretch>
        </p:blipFill>
        <p:spPr>
          <a:xfrm>
            <a:off x="824172" y="189140"/>
            <a:ext cx="10943920" cy="61740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54" name="Shape 354"/>
        <p:cNvGrpSpPr/>
        <p:nvPr/>
      </p:nvGrpSpPr>
      <p:grpSpPr>
        <a:xfrm>
          <a:off x="0" y="0"/>
          <a:ext cx="0" cy="0"/>
          <a:chOff x="0" y="0"/>
          <a:chExt cx="0" cy="0"/>
        </a:xfrm>
      </p:grpSpPr>
      <p:sp>
        <p:nvSpPr>
          <p:cNvPr id="355" name="Google Shape;355;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56" name="Google Shape;356;p26"/>
          <p:cNvPicPr preferRelativeResize="0"/>
          <p:nvPr/>
        </p:nvPicPr>
        <p:blipFill rotWithShape="1">
          <a:blip r:embed="rId1"/>
          <a:srcRect/>
          <a:stretch>
            <a:fillRect/>
          </a:stretch>
        </p:blipFill>
        <p:spPr>
          <a:xfrm>
            <a:off x="756616" y="162120"/>
            <a:ext cx="10997965" cy="626862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60" name="Shape 360"/>
        <p:cNvGrpSpPr/>
        <p:nvPr/>
      </p:nvGrpSpPr>
      <p:grpSpPr>
        <a:xfrm>
          <a:off x="0" y="0"/>
          <a:ext cx="0" cy="0"/>
          <a:chOff x="0" y="0"/>
          <a:chExt cx="0" cy="0"/>
        </a:xfrm>
      </p:grpSpPr>
      <p:sp>
        <p:nvSpPr>
          <p:cNvPr id="361" name="Google Shape;361;p27"/>
          <p:cNvSpPr txBox="1"/>
          <p:nvPr>
            <p:ph type="title"/>
          </p:nvPr>
        </p:nvSpPr>
        <p:spPr>
          <a:xfrm>
            <a:off x="851711" y="184732"/>
            <a:ext cx="10515600" cy="90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600" b="1"/>
              <a:t>Applications Area of Distributed System</a:t>
            </a:r>
            <a:endParaRPr sz="3600" b="1"/>
          </a:p>
        </p:txBody>
      </p:sp>
      <p:sp>
        <p:nvSpPr>
          <p:cNvPr id="362" name="Google Shape;362;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63" name="Google Shape;363;p27"/>
          <p:cNvSpPr/>
          <p:nvPr/>
        </p:nvSpPr>
        <p:spPr>
          <a:xfrm>
            <a:off x="838200" y="360361"/>
            <a:ext cx="10515600" cy="679907"/>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4" name="Google Shape;364;p27"/>
          <p:cNvSpPr/>
          <p:nvPr/>
        </p:nvSpPr>
        <p:spPr>
          <a:xfrm>
            <a:off x="0" y="1225690"/>
            <a:ext cx="12024801" cy="5632310"/>
          </a:xfrm>
          <a:prstGeom prst="rect">
            <a:avLst/>
          </a:prstGeom>
          <a:noFill/>
          <a:ln>
            <a:noFill/>
          </a:ln>
        </p:spPr>
        <p:txBody>
          <a:bodyPr spcFirstLastPara="1" wrap="square" lIns="91425" tIns="45700" rIns="91425" bIns="45700" anchor="t" anchorCtr="0">
            <a:spAutoFit/>
          </a:bodyPr>
          <a:lstStyle/>
          <a:p>
            <a:pPr marL="457200" marR="0" lvl="0" indent="-457200" algn="just" rtl="0">
              <a:spcBef>
                <a:spcPts val="0"/>
              </a:spcBef>
              <a:spcAft>
                <a:spcPts val="0"/>
              </a:spcAft>
              <a:buClr>
                <a:schemeClr val="dk1"/>
              </a:buClr>
              <a:buSzPts val="2400"/>
              <a:buFont typeface="Calibri"/>
              <a:buAutoNum type="arabicPeriod"/>
            </a:pPr>
            <a:r>
              <a:rPr lang="en-US" sz="2400">
                <a:solidFill>
                  <a:schemeClr val="dk1"/>
                </a:solidFill>
                <a:latin typeface="Calibri"/>
                <a:ea typeface="Calibri"/>
                <a:cs typeface="Calibri"/>
                <a:sym typeface="Calibri"/>
              </a:rPr>
              <a:t>Finance and Commerce: Amazon, eBay, Online Banking, E-Commerce websites.</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2. Information Society: Search Engines, Wikipedia, Social Networking, Cloud Computing.</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3. Cloud Technologies: AWS, Salesforce, Microsoft Azure, SAP.</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4. Entertainment: Online Gaming, Music, youtube.</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5. Healthcare: Online patient records, Health Informatics.</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6. Education: E-learning.</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7. Transport and logistics: GPS, Google Maps.</a:t>
            </a:r>
            <a:endParaRPr lang="en-US" sz="2400">
              <a:solidFill>
                <a:schemeClr val="dk1"/>
              </a:solidFill>
              <a:latin typeface="Calibri"/>
              <a:ea typeface="Calibri"/>
              <a:cs typeface="Calibri"/>
              <a:sym typeface="Calibri"/>
            </a:endParaRPr>
          </a:p>
          <a:p>
            <a:pPr marL="0" marR="0" lvl="0" indent="0" algn="just" rtl="0">
              <a:spcBef>
                <a:spcPts val="0"/>
              </a:spcBef>
              <a:spcAft>
                <a:spcPts val="0"/>
              </a:spcAft>
              <a:buNone/>
            </a:pPr>
            <a:endParaRPr sz="2400">
              <a:solidFill>
                <a:schemeClr val="dk1"/>
              </a:solidFill>
              <a:latin typeface="Calibri"/>
              <a:ea typeface="Calibri"/>
              <a:cs typeface="Calibri"/>
              <a:sym typeface="Calibri"/>
            </a:endParaRPr>
          </a:p>
          <a:p>
            <a:pPr marL="0" marR="0" lvl="0" indent="0" algn="just" rtl="0">
              <a:spcBef>
                <a:spcPts val="0"/>
              </a:spcBef>
              <a:spcAft>
                <a:spcPts val="0"/>
              </a:spcAft>
              <a:buNone/>
            </a:pPr>
            <a:r>
              <a:rPr lang="en-US" sz="2400">
                <a:solidFill>
                  <a:schemeClr val="dk1"/>
                </a:solidFill>
                <a:latin typeface="Calibri"/>
                <a:ea typeface="Calibri"/>
                <a:cs typeface="Calibri"/>
                <a:sym typeface="Calibri"/>
              </a:rPr>
              <a:t>8. Environment Management: Sensor technologies.</a:t>
            </a:r>
            <a:endParaRPr lang="en-US" sz="24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68" name="Shape 368"/>
        <p:cNvGrpSpPr/>
        <p:nvPr/>
      </p:nvGrpSpPr>
      <p:grpSpPr>
        <a:xfrm>
          <a:off x="0" y="0"/>
          <a:ext cx="0" cy="0"/>
          <a:chOff x="0" y="0"/>
          <a:chExt cx="0" cy="0"/>
        </a:xfrm>
      </p:grpSpPr>
      <p:sp>
        <p:nvSpPr>
          <p:cNvPr id="369" name="Google Shape;369;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70" name="Google Shape;370;p28"/>
          <p:cNvPicPr preferRelativeResize="0"/>
          <p:nvPr/>
        </p:nvPicPr>
        <p:blipFill rotWithShape="1">
          <a:blip r:embed="rId1"/>
          <a:srcRect/>
          <a:stretch>
            <a:fillRect/>
          </a:stretch>
        </p:blipFill>
        <p:spPr>
          <a:xfrm>
            <a:off x="932260" y="229670"/>
            <a:ext cx="10619656" cy="598491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74" name="Shape 374"/>
        <p:cNvGrpSpPr/>
        <p:nvPr/>
      </p:nvGrpSpPr>
      <p:grpSpPr>
        <a:xfrm>
          <a:off x="0" y="0"/>
          <a:ext cx="0" cy="0"/>
          <a:chOff x="0" y="0"/>
          <a:chExt cx="0" cy="0"/>
        </a:xfrm>
      </p:grpSpPr>
      <p:sp>
        <p:nvSpPr>
          <p:cNvPr id="375" name="Google Shape;375;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76" name="Google Shape;376;p29"/>
          <p:cNvPicPr preferRelativeResize="0"/>
          <p:nvPr/>
        </p:nvPicPr>
        <p:blipFill rotWithShape="1">
          <a:blip r:embed="rId1"/>
          <a:srcRect/>
          <a:stretch>
            <a:fillRect/>
          </a:stretch>
        </p:blipFill>
        <p:spPr>
          <a:xfrm>
            <a:off x="783639" y="135100"/>
            <a:ext cx="10957431" cy="63091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
          <p:cNvSpPr txBox="1"/>
          <p:nvPr>
            <p:ph type="body" idx="1"/>
          </p:nvPr>
        </p:nvSpPr>
        <p:spPr>
          <a:xfrm>
            <a:off x="8051471" y="3589338"/>
            <a:ext cx="3111829" cy="191600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endParaRPr sz="24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1000"/>
              </a:spcBef>
              <a:spcAft>
                <a:spcPts val="0"/>
              </a:spcAft>
              <a:buClr>
                <a:schemeClr val="dk1"/>
              </a:buClr>
              <a:buSzPts val="2400"/>
              <a:buNone/>
            </a:pPr>
            <a:endParaRPr sz="2400">
              <a:latin typeface="Arial" panose="020B0604020202020204"/>
              <a:ea typeface="Arial" panose="020B0604020202020204"/>
              <a:cs typeface="Arial" panose="020B0604020202020204"/>
              <a:sym typeface="Arial" panose="020B0604020202020204"/>
            </a:endParaRPr>
          </a:p>
        </p:txBody>
      </p:sp>
      <p:sp>
        <p:nvSpPr>
          <p:cNvPr id="203" name="Google Shape;203;p3"/>
          <p:cNvSpPr txBox="1"/>
          <p:nvPr>
            <p:ph type="body" idx="2"/>
          </p:nvPr>
        </p:nvSpPr>
        <p:spPr>
          <a:xfrm>
            <a:off x="648528" y="1897983"/>
            <a:ext cx="4580233" cy="4102767"/>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Clr>
                <a:schemeClr val="dk1"/>
              </a:buClr>
              <a:buSzPts val="2400"/>
              <a:buNone/>
            </a:pPr>
            <a:r>
              <a:rPr lang="en-US" sz="2400" b="1"/>
              <a:t>Contents </a:t>
            </a:r>
            <a:endParaRPr lang="en-US" sz="2400" b="1"/>
          </a:p>
          <a:p>
            <a:pPr marL="800100" lvl="1" indent="-342900" algn="l" rtl="0">
              <a:lnSpc>
                <a:spcPct val="90000"/>
              </a:lnSpc>
              <a:spcBef>
                <a:spcPts val="500"/>
              </a:spcBef>
              <a:spcAft>
                <a:spcPts val="0"/>
              </a:spcAft>
              <a:buClr>
                <a:schemeClr val="dk1"/>
              </a:buClr>
              <a:buSzPts val="2400"/>
              <a:buAutoNum type="arabicPeriod"/>
            </a:pPr>
            <a:r>
              <a:rPr lang="en-US" sz="2400"/>
              <a:t>Introduction to Distributed System</a:t>
            </a:r>
            <a:endParaRPr lang="en-US" sz="2400"/>
          </a:p>
          <a:p>
            <a:pPr marL="800100" lvl="1" indent="-342900" algn="l" rtl="0">
              <a:lnSpc>
                <a:spcPct val="90000"/>
              </a:lnSpc>
              <a:spcBef>
                <a:spcPts val="500"/>
              </a:spcBef>
              <a:spcAft>
                <a:spcPts val="0"/>
              </a:spcAft>
              <a:buClr>
                <a:schemeClr val="dk1"/>
              </a:buClr>
              <a:buSzPts val="2400"/>
              <a:buAutoNum type="arabicPeriod"/>
            </a:pPr>
            <a:r>
              <a:rPr lang="en-US" sz="2400"/>
              <a:t>Examples of distributed systems</a:t>
            </a:r>
            <a:endParaRPr lang="en-US" sz="2400"/>
          </a:p>
          <a:p>
            <a:pPr marL="800100" lvl="1" indent="-342900" algn="l" rtl="0">
              <a:lnSpc>
                <a:spcPct val="90000"/>
              </a:lnSpc>
              <a:spcBef>
                <a:spcPts val="500"/>
              </a:spcBef>
              <a:spcAft>
                <a:spcPts val="0"/>
              </a:spcAft>
              <a:buClr>
                <a:schemeClr val="dk1"/>
              </a:buClr>
              <a:buSzPts val="2400"/>
              <a:buAutoNum type="arabicPeriod"/>
            </a:pPr>
            <a:r>
              <a:rPr lang="en-US" sz="2400"/>
              <a:t>Trends in distributed Systems</a:t>
            </a:r>
            <a:endParaRPr sz="2400"/>
          </a:p>
          <a:p>
            <a:pPr marL="800100" lvl="1" indent="-342900" algn="l" rtl="0">
              <a:lnSpc>
                <a:spcPct val="90000"/>
              </a:lnSpc>
              <a:spcBef>
                <a:spcPts val="500"/>
              </a:spcBef>
              <a:spcAft>
                <a:spcPts val="0"/>
              </a:spcAft>
              <a:buClr>
                <a:schemeClr val="dk1"/>
              </a:buClr>
              <a:buSzPts val="2400"/>
              <a:buAutoNum type="arabicPeriod"/>
            </a:pPr>
            <a:r>
              <a:rPr lang="en-US" sz="2400"/>
              <a:t>Types of System Models: Physical models </a:t>
            </a:r>
            <a:endParaRPr lang="en-US" sz="2400"/>
          </a:p>
          <a:p>
            <a:pPr marL="800100" lvl="1" indent="-342900" algn="l" rtl="0">
              <a:lnSpc>
                <a:spcPct val="90000"/>
              </a:lnSpc>
              <a:spcBef>
                <a:spcPts val="500"/>
              </a:spcBef>
              <a:spcAft>
                <a:spcPts val="0"/>
              </a:spcAft>
              <a:buClr>
                <a:schemeClr val="dk1"/>
              </a:buClr>
              <a:buSzPts val="2400"/>
              <a:buAutoNum type="arabicPeriod"/>
            </a:pPr>
            <a:r>
              <a:rPr lang="en-US" sz="2400"/>
              <a:t>Architectural models </a:t>
            </a:r>
            <a:endParaRPr sz="2400"/>
          </a:p>
          <a:p>
            <a:pPr marL="800100" lvl="1" indent="-342900" algn="l" rtl="0">
              <a:lnSpc>
                <a:spcPct val="90000"/>
              </a:lnSpc>
              <a:spcBef>
                <a:spcPts val="500"/>
              </a:spcBef>
              <a:spcAft>
                <a:spcPts val="0"/>
              </a:spcAft>
              <a:buClr>
                <a:schemeClr val="dk1"/>
              </a:buClr>
              <a:buSzPts val="2400"/>
              <a:buAutoNum type="arabicPeriod"/>
            </a:pPr>
            <a:r>
              <a:rPr lang="en-US" sz="2400"/>
              <a:t>Fundamental models</a:t>
            </a:r>
            <a:endParaRPr sz="2400"/>
          </a:p>
          <a:p>
            <a:pPr marL="0" lvl="0" indent="0" algn="l" rtl="0">
              <a:lnSpc>
                <a:spcPct val="90000"/>
              </a:lnSpc>
              <a:spcBef>
                <a:spcPts val="1000"/>
              </a:spcBef>
              <a:spcAft>
                <a:spcPts val="0"/>
              </a:spcAft>
              <a:buClr>
                <a:schemeClr val="dk1"/>
              </a:buClr>
              <a:buSzPts val="2000"/>
              <a:buNone/>
            </a:pPr>
            <a:endParaRPr sz="2000"/>
          </a:p>
        </p:txBody>
      </p:sp>
      <p:sp>
        <p:nvSpPr>
          <p:cNvPr id="204" name="Google Shape;204;p3"/>
          <p:cNvSpPr txBox="1"/>
          <p:nvPr>
            <p:ph type="sldNum" idx="12"/>
          </p:nvPr>
        </p:nvSpPr>
        <p:spPr>
          <a:xfrm>
            <a:off x="88392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05" name="Google Shape;205;p3"/>
          <p:cNvSpPr txBox="1"/>
          <p:nvPr>
            <p:ph type="title"/>
          </p:nvPr>
        </p:nvSpPr>
        <p:spPr>
          <a:xfrm>
            <a:off x="804772" y="136070"/>
            <a:ext cx="4802297" cy="1098762"/>
          </a:xfrm>
          <a:prstGeom prst="rect">
            <a:avLst/>
          </a:prstGeom>
          <a:noFill/>
          <a:ln>
            <a:noFill/>
          </a:ln>
        </p:spPr>
        <p:txBody>
          <a:bodyPr spcFirstLastPara="1" wrap="square" lIns="91425" tIns="45700" rIns="91425" bIns="45700" anchor="b" anchorCtr="0">
            <a:spAutoFit/>
          </a:bodyPr>
          <a:lstStyle/>
          <a:p>
            <a:pPr marL="0" marR="0" lvl="0" indent="0" algn="ctr" rtl="0">
              <a:lnSpc>
                <a:spcPct val="90000"/>
              </a:lnSpc>
              <a:spcBef>
                <a:spcPts val="0"/>
              </a:spcBef>
              <a:spcAft>
                <a:spcPts val="0"/>
              </a:spcAft>
              <a:buClr>
                <a:schemeClr val="dk1"/>
              </a:buClr>
              <a:buSzPts val="3600"/>
              <a:buFont typeface="Arial" panose="020B0604020202020204"/>
              <a:buNone/>
            </a:pPr>
            <a:r>
              <a:rPr lang="en-US" sz="3600" b="1" i="0" u="none" strike="noStrike" cap="none">
                <a:solidFill>
                  <a:schemeClr val="dk1"/>
                </a:solidFill>
                <a:latin typeface="Arial" panose="020B0604020202020204"/>
                <a:ea typeface="Arial" panose="020B0604020202020204"/>
                <a:cs typeface="Arial" panose="020B0604020202020204"/>
                <a:sym typeface="Arial" panose="020B0604020202020204"/>
              </a:rPr>
              <a:t>Cloud Computing &amp; Distributed Systems</a:t>
            </a:r>
            <a:endParaRPr sz="3600" b="0" i="0" u="none" strike="noStrike" cap="none">
              <a:solidFill>
                <a:schemeClr val="dk1"/>
              </a:solidFill>
              <a:latin typeface="Raleway ExtraBold"/>
              <a:ea typeface="Raleway ExtraBold"/>
              <a:cs typeface="Raleway ExtraBold"/>
              <a:sym typeface="Raleway ExtraBold"/>
            </a:endParaRPr>
          </a:p>
        </p:txBody>
      </p:sp>
      <p:sp>
        <p:nvSpPr>
          <p:cNvPr id="206" name="Google Shape;206;p3"/>
          <p:cNvSpPr/>
          <p:nvPr/>
        </p:nvSpPr>
        <p:spPr>
          <a:xfrm>
            <a:off x="472885" y="1447961"/>
            <a:ext cx="4893623" cy="4854349"/>
          </a:xfrm>
          <a:prstGeom prst="rect">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7" name="Google Shape;207;p3"/>
          <p:cNvSpPr/>
          <p:nvPr/>
        </p:nvSpPr>
        <p:spPr>
          <a:xfrm>
            <a:off x="11217276" y="6324600"/>
            <a:ext cx="444500" cy="422275"/>
          </a:xfrm>
          <a:prstGeom prst="ellipse">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08" name="Google Shape;208;p3"/>
          <p:cNvPicPr preferRelativeResize="0"/>
          <p:nvPr/>
        </p:nvPicPr>
        <p:blipFill rotWithShape="1">
          <a:blip r:embed="rId1"/>
          <a:srcRect/>
          <a:stretch>
            <a:fillRect/>
          </a:stretch>
        </p:blipFill>
        <p:spPr>
          <a:xfrm>
            <a:off x="7536864" y="216160"/>
            <a:ext cx="4109629" cy="603895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80" name="Shape 380"/>
        <p:cNvGrpSpPr/>
        <p:nvPr/>
      </p:nvGrpSpPr>
      <p:grpSpPr>
        <a:xfrm>
          <a:off x="0" y="0"/>
          <a:ext cx="0" cy="0"/>
          <a:chOff x="0" y="0"/>
          <a:chExt cx="0" cy="0"/>
        </a:xfrm>
      </p:grpSpPr>
      <p:sp>
        <p:nvSpPr>
          <p:cNvPr id="381" name="Google Shape;381;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82" name="Google Shape;382;p30"/>
          <p:cNvPicPr preferRelativeResize="0"/>
          <p:nvPr/>
        </p:nvPicPr>
        <p:blipFill rotWithShape="1">
          <a:blip r:embed="rId1"/>
          <a:srcRect/>
          <a:stretch>
            <a:fillRect/>
          </a:stretch>
        </p:blipFill>
        <p:spPr>
          <a:xfrm>
            <a:off x="770129" y="202650"/>
            <a:ext cx="10930408" cy="617405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388" name="Google Shape;388;p31"/>
          <p:cNvPicPr preferRelativeResize="0"/>
          <p:nvPr/>
        </p:nvPicPr>
        <p:blipFill rotWithShape="1">
          <a:blip r:embed="rId1"/>
          <a:srcRect/>
          <a:stretch>
            <a:fillRect/>
          </a:stretch>
        </p:blipFill>
        <p:spPr>
          <a:xfrm>
            <a:off x="787400" y="135100"/>
            <a:ext cx="10994203" cy="63226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p32"/>
          <p:cNvSpPr txBox="1"/>
          <p:nvPr>
            <p:ph type="title"/>
          </p:nvPr>
        </p:nvSpPr>
        <p:spPr>
          <a:xfrm>
            <a:off x="838200" y="175986"/>
            <a:ext cx="10515600" cy="715672"/>
          </a:xfrm>
          <a:prstGeom prst="rect">
            <a:avLst/>
          </a:prstGeom>
          <a:noFill/>
          <a:ln>
            <a:noFill/>
          </a:ln>
        </p:spPr>
        <p:txBody>
          <a:bodyPr spcFirstLastPara="1" wrap="square" lIns="91425" tIns="45700" rIns="91425" bIns="45700" anchor="ctr" anchorCtr="0">
            <a:normAutofit/>
          </a:bodyPr>
          <a:lstStyle/>
          <a:p>
            <a:pPr marL="0" lvl="1" indent="0" algn="l" rtl="0">
              <a:lnSpc>
                <a:spcPct val="90000"/>
              </a:lnSpc>
              <a:spcBef>
                <a:spcPts val="0"/>
              </a:spcBef>
              <a:spcAft>
                <a:spcPts val="0"/>
              </a:spcAft>
              <a:buNone/>
            </a:pPr>
            <a:r>
              <a:rPr lang="en-US" sz="3600" b="1">
                <a:latin typeface="Calibri"/>
                <a:ea typeface="Calibri"/>
                <a:cs typeface="Calibri"/>
                <a:sym typeface="Calibri"/>
              </a:rPr>
              <a:t>Trends in Distributed Systems (CO-1)</a:t>
            </a:r>
            <a:endParaRPr sz="3600" b="1">
              <a:latin typeface="Calibri"/>
              <a:ea typeface="Calibri"/>
              <a:cs typeface="Calibri"/>
              <a:sym typeface="Calibri"/>
            </a:endParaRPr>
          </a:p>
        </p:txBody>
      </p:sp>
      <p:sp>
        <p:nvSpPr>
          <p:cNvPr id="394" name="Google Shape;394;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395" name="Google Shape;395;p32"/>
          <p:cNvSpPr/>
          <p:nvPr/>
        </p:nvSpPr>
        <p:spPr>
          <a:xfrm>
            <a:off x="121599" y="1153243"/>
            <a:ext cx="11903202" cy="415498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Distributed systems are undergoing a period of significant change and this can be traced back to a number of influential trends:</a:t>
            </a:r>
            <a:endParaRPr lang="en-US"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1. The emergence of pervasive networking technology</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2. The emergence of ubiquitous computing coupled with the desire to support user mobility in distributed systems</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3. The increasing demand for multimedia services</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4. The view of distributed systems as a utility</a:t>
            </a:r>
            <a:endParaRPr sz="24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99" name="Shape 399"/>
        <p:cNvGrpSpPr/>
        <p:nvPr/>
      </p:nvGrpSpPr>
      <p:grpSpPr>
        <a:xfrm>
          <a:off x="0" y="0"/>
          <a:ext cx="0" cy="0"/>
          <a:chOff x="0" y="0"/>
          <a:chExt cx="0" cy="0"/>
        </a:xfrm>
      </p:grpSpPr>
      <p:sp>
        <p:nvSpPr>
          <p:cNvPr id="400" name="Google Shape;400;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01" name="Google Shape;401;p33"/>
          <p:cNvSpPr/>
          <p:nvPr/>
        </p:nvSpPr>
        <p:spPr>
          <a:xfrm>
            <a:off x="94577" y="1175368"/>
            <a:ext cx="11943735" cy="1200329"/>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The modern Internet is a vast interconnected collection of computer networks of many different types, with the range of types increasing all the time and now including, for example, a wide range of wireless communication technologies such as WiFi, WiMAX, Bluetooth and third-generation mobile phone networks. The net result is that networking has become a pervasive resource and devices can be connected (if desired) at any time and in any place.</a:t>
            </a:r>
            <a:endParaRPr sz="1800">
              <a:solidFill>
                <a:schemeClr val="dk1"/>
              </a:solidFill>
              <a:latin typeface="Calibri"/>
              <a:ea typeface="Calibri"/>
              <a:cs typeface="Calibri"/>
              <a:sym typeface="Calibri"/>
            </a:endParaRPr>
          </a:p>
        </p:txBody>
      </p:sp>
      <p:sp>
        <p:nvSpPr>
          <p:cNvPr id="402" name="Google Shape;402;p33"/>
          <p:cNvSpPr txBox="1"/>
          <p:nvPr/>
        </p:nvSpPr>
        <p:spPr>
          <a:xfrm>
            <a:off x="837683" y="243180"/>
            <a:ext cx="3215621"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Internet</a:t>
            </a:r>
            <a:endParaRPr sz="3200" b="1">
              <a:solidFill>
                <a:schemeClr val="dk1"/>
              </a:solidFill>
              <a:latin typeface="Calibri"/>
              <a:ea typeface="Calibri"/>
              <a:cs typeface="Calibri"/>
              <a:sym typeface="Calibri"/>
            </a:endParaRPr>
          </a:p>
        </p:txBody>
      </p:sp>
      <p:sp>
        <p:nvSpPr>
          <p:cNvPr id="403" name="Google Shape;403;p33"/>
          <p:cNvSpPr/>
          <p:nvPr/>
        </p:nvSpPr>
        <p:spPr>
          <a:xfrm>
            <a:off x="135111" y="2353994"/>
            <a:ext cx="11876180" cy="3139321"/>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The Internet is also a very large distributed system. It enables users, wherever they are, to make use of services such as the World Wide Web, email and file transfer. (Indeed, the Web is sometimes incorrectly equated with the Internet.) The set of services is open-ended – it can be extended by the addition of server computers and new types of service. The figure shows a collection of intranets – subnetworks operated by companies and other organizations and typically protected by firewalls. The role of a firewall is to protect an intranet by preventing unauthorized messages from leaving or entering. A firewall is implemented by filtering incoming and outgoing messages. Filtering might be done by source or destination, or a firewall might allow only those messages related to email and web access to pass into or out of the intranet that it protects. Internet Service Providers (ISPs) are companies that provide broadband links and other types of connection to individual users and small organizations, enabling them to access services anywhere in the Internet as well as providing local services such as email and web hosting. The intranets are linked together by backbones. A backbone is a network link with a high transmission capacity, employing satellite connections, fibre optic cables and other high-bandwidth circuits</a:t>
            </a:r>
            <a:endParaRPr lang="en-US" sz="1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07" name="Shape 407"/>
        <p:cNvGrpSpPr/>
        <p:nvPr/>
      </p:nvGrpSpPr>
      <p:grpSpPr>
        <a:xfrm>
          <a:off x="0" y="0"/>
          <a:ext cx="0" cy="0"/>
          <a:chOff x="0" y="0"/>
          <a:chExt cx="0" cy="0"/>
        </a:xfrm>
      </p:grpSpPr>
      <p:sp>
        <p:nvSpPr>
          <p:cNvPr id="408" name="Google Shape;408;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09" name="Google Shape;409;p34"/>
          <p:cNvPicPr preferRelativeResize="0"/>
          <p:nvPr/>
        </p:nvPicPr>
        <p:blipFill rotWithShape="1">
          <a:blip r:embed="rId1"/>
          <a:srcRect/>
          <a:stretch>
            <a:fillRect/>
          </a:stretch>
        </p:blipFill>
        <p:spPr>
          <a:xfrm>
            <a:off x="945771" y="297219"/>
            <a:ext cx="10579123" cy="595789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13" name="Shape 413"/>
        <p:cNvGrpSpPr/>
        <p:nvPr/>
      </p:nvGrpSpPr>
      <p:grpSpPr>
        <a:xfrm>
          <a:off x="0" y="0"/>
          <a:ext cx="0" cy="0"/>
          <a:chOff x="0" y="0"/>
          <a:chExt cx="0" cy="0"/>
        </a:xfrm>
      </p:grpSpPr>
      <p:sp>
        <p:nvSpPr>
          <p:cNvPr id="414" name="Google Shape;414;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15" name="Google Shape;415;p35"/>
          <p:cNvSpPr/>
          <p:nvPr/>
        </p:nvSpPr>
        <p:spPr>
          <a:xfrm>
            <a:off x="783640" y="0"/>
            <a:ext cx="11254672" cy="41549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Mobile and ubiquitous computing</a:t>
            </a:r>
            <a:endParaRPr lang="en-US" sz="24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Technological advances in device miniaturization and wireless networking have led increasingly to the integration of small and portable computing devices into distributed systems. These devices include:</a:t>
            </a:r>
            <a:endParaRPr sz="16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Laptop computers.</a:t>
            </a:r>
            <a:endParaRPr sz="16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Handheld devices, including mobile phones, smart phones, GPS-enabled devices, pagers, personal digital assistants (PDAs), video cameras and digital cameras.</a:t>
            </a:r>
            <a:endParaRPr sz="16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Wearable devices, such as smart watches with functionality similar to a PDA.</a:t>
            </a:r>
            <a:endParaRPr sz="1600">
              <a:solidFill>
                <a:schemeClr val="dk1"/>
              </a:solidFill>
              <a:latin typeface="Calibri"/>
              <a:ea typeface="Calibri"/>
              <a:cs typeface="Calibri"/>
              <a:sym typeface="Calibri"/>
            </a:endParaRPr>
          </a:p>
          <a:p>
            <a:pPr marL="285750" marR="0" lvl="0" indent="-285750" algn="just" rtl="0">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Devices embedded in appliances such as washing machines, hi-fi systems, cars and refrigerators.</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The portability of many of these devices, together with their ability to connect conveniently to networks in different places, makes mobile computing possible. Mobile computing is the performance of computing tasks while the user is on the move, or visiting places other than their usual environment. In mobile computing, users who are away from their ‘home’ intranet (the intranet at work, or their residence) are still provided with access to resources via the devices they carry with them. They can continue to access the Internet; they can continue to access resources in their home intranet; and there is increasing provision for users to utilize resources such as printers or even sales points that are conveniently nearby as they move around. The latter is also known as location-aware or context-aware computing. Mobility introduces a number of challenges for distributed systems, including the need to deal with variable connectivity and indeed disconnection, and the need to maintain operation in the face of device mobility.</a:t>
            </a:r>
            <a:endParaRPr lang="en-US" sz="1600">
              <a:solidFill>
                <a:schemeClr val="dk1"/>
              </a:solidFill>
              <a:latin typeface="Calibri"/>
              <a:ea typeface="Calibri"/>
              <a:cs typeface="Calibri"/>
              <a:sym typeface="Calibri"/>
            </a:endParaRPr>
          </a:p>
        </p:txBody>
      </p:sp>
      <p:sp>
        <p:nvSpPr>
          <p:cNvPr id="416" name="Google Shape;416;p35"/>
          <p:cNvSpPr/>
          <p:nvPr/>
        </p:nvSpPr>
        <p:spPr>
          <a:xfrm>
            <a:off x="0" y="4093522"/>
            <a:ext cx="11849157" cy="2800766"/>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Calibri"/>
                <a:ea typeface="Calibri"/>
                <a:cs typeface="Calibri"/>
                <a:sym typeface="Calibri"/>
              </a:rPr>
              <a:t>Ubiquitous computing is the harnessing of many small, cheap computational devices that are present in users’ physical environments, including the home, office and even natural settings. The term ‘ubiquitous’ is intended to suggest that small computing devices will eventually become so pervasive in everyday objects that they are scarcely noticed. That is, their computational behaviour will be transparently and intimately tied up with their physical function.</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The presence of computers everywhere only becomes useful when they can communicate with one another. For example, it may be convenient for users to control their washing machine or their entertainment system from their phone or a ‘universal remote control’ device in the home. Equally, the washing machine could notify the user via a smart badge or phone when the washing is done.</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Ubiquitous and mobile computing overlap, since the mobile user can in principle benefit from computers that are everywhere. But they are distinct, in general. Ubiquitous computing could benefit users while they remain in a single environment such as the home or a hospital. Similarly, mobile computing has advantages even if it involves only conventional, discrete computers and devices such as laptops and printers.</a:t>
            </a:r>
            <a:endParaRPr lang="en-US" sz="1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20" name="Shape 420"/>
        <p:cNvGrpSpPr/>
        <p:nvPr/>
      </p:nvGrpSpPr>
      <p:grpSpPr>
        <a:xfrm>
          <a:off x="0" y="0"/>
          <a:ext cx="0" cy="0"/>
          <a:chOff x="0" y="0"/>
          <a:chExt cx="0" cy="0"/>
        </a:xfrm>
      </p:grpSpPr>
      <p:sp>
        <p:nvSpPr>
          <p:cNvPr id="421" name="Google Shape;421;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22" name="Google Shape;422;p36"/>
          <p:cNvPicPr preferRelativeResize="0"/>
          <p:nvPr/>
        </p:nvPicPr>
        <p:blipFill rotWithShape="1">
          <a:blip r:embed="rId1"/>
          <a:srcRect/>
          <a:stretch>
            <a:fillRect/>
          </a:stretch>
        </p:blipFill>
        <p:spPr>
          <a:xfrm>
            <a:off x="1013325" y="405299"/>
            <a:ext cx="10552101" cy="594438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26" name="Shape 426"/>
        <p:cNvGrpSpPr/>
        <p:nvPr/>
      </p:nvGrpSpPr>
      <p:grpSpPr>
        <a:xfrm>
          <a:off x="0" y="0"/>
          <a:ext cx="0" cy="0"/>
          <a:chOff x="0" y="0"/>
          <a:chExt cx="0" cy="0"/>
        </a:xfrm>
      </p:grpSpPr>
      <p:sp>
        <p:nvSpPr>
          <p:cNvPr id="427" name="Google Shape;427;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28" name="Google Shape;428;p37"/>
          <p:cNvSpPr/>
          <p:nvPr/>
        </p:nvSpPr>
        <p:spPr>
          <a:xfrm>
            <a:off x="175643" y="1437220"/>
            <a:ext cx="11889691" cy="230832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a:solidFill>
                  <a:schemeClr val="dk1"/>
                </a:solidFill>
                <a:latin typeface="Calibri"/>
                <a:ea typeface="Calibri"/>
                <a:cs typeface="Calibri"/>
                <a:sym typeface="Calibri"/>
              </a:rPr>
              <a:t>With the increasing maturity of distributed systems infrastructure, a number of companies are promoting the view of distributed resources as a commodity or utility, drawing the analogy between distributed resources and other utilities such as water or electricity. With this model, resources are provided by appropriate service suppliers and effectively rented rather than owned by the end user. This model applies to both physical resources and more logical services</a:t>
            </a:r>
            <a:endParaRPr lang="en-US" sz="2400">
              <a:solidFill>
                <a:schemeClr val="dk1"/>
              </a:solidFill>
              <a:latin typeface="Calibri"/>
              <a:ea typeface="Calibri"/>
              <a:cs typeface="Calibri"/>
              <a:sym typeface="Calibri"/>
            </a:endParaRPr>
          </a:p>
        </p:txBody>
      </p:sp>
      <p:sp>
        <p:nvSpPr>
          <p:cNvPr id="429" name="Google Shape;429;p37"/>
          <p:cNvSpPr txBox="1"/>
          <p:nvPr/>
        </p:nvSpPr>
        <p:spPr>
          <a:xfrm>
            <a:off x="878216" y="486358"/>
            <a:ext cx="5634092" cy="58477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Distributed Multimedia Systems </a:t>
            </a:r>
            <a:endParaRPr sz="3200" b="1">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33" name="Shape 433"/>
        <p:cNvGrpSpPr/>
        <p:nvPr/>
      </p:nvGrpSpPr>
      <p:grpSpPr>
        <a:xfrm>
          <a:off x="0" y="0"/>
          <a:ext cx="0" cy="0"/>
          <a:chOff x="0" y="0"/>
          <a:chExt cx="0" cy="0"/>
        </a:xfrm>
      </p:grpSpPr>
      <p:sp>
        <p:nvSpPr>
          <p:cNvPr id="434" name="Google Shape;434;p3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35" name="Google Shape;435;p38"/>
          <p:cNvPicPr preferRelativeResize="0"/>
          <p:nvPr/>
        </p:nvPicPr>
        <p:blipFill rotWithShape="1">
          <a:blip r:embed="rId1"/>
          <a:srcRect/>
          <a:stretch>
            <a:fillRect/>
          </a:stretch>
        </p:blipFill>
        <p:spPr>
          <a:xfrm>
            <a:off x="999815" y="381000"/>
            <a:ext cx="10687211" cy="6083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39" name="Shape 439"/>
        <p:cNvGrpSpPr/>
        <p:nvPr/>
      </p:nvGrpSpPr>
      <p:grpSpPr>
        <a:xfrm>
          <a:off x="0" y="0"/>
          <a:ext cx="0" cy="0"/>
          <a:chOff x="0" y="0"/>
          <a:chExt cx="0" cy="0"/>
        </a:xfrm>
      </p:grpSpPr>
      <p:sp>
        <p:nvSpPr>
          <p:cNvPr id="440" name="Google Shape;440;p3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41" name="Google Shape;441;p39"/>
          <p:cNvPicPr preferRelativeResize="0"/>
          <p:nvPr/>
        </p:nvPicPr>
        <p:blipFill rotWithShape="1">
          <a:blip r:embed="rId1"/>
          <a:srcRect/>
          <a:stretch>
            <a:fillRect/>
          </a:stretch>
        </p:blipFill>
        <p:spPr>
          <a:xfrm>
            <a:off x="891727" y="459339"/>
            <a:ext cx="10844970" cy="587702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p4"/>
          <p:cNvSpPr txBox="1"/>
          <p:nvPr>
            <p:ph type="ctrTitle"/>
          </p:nvPr>
        </p:nvSpPr>
        <p:spPr>
          <a:xfrm>
            <a:off x="743106" y="161467"/>
            <a:ext cx="11448894" cy="713016"/>
          </a:xfrm>
          <a:prstGeom prst="rect">
            <a:avLst/>
          </a:prstGeom>
          <a:noFill/>
          <a:ln>
            <a:noFill/>
          </a:ln>
        </p:spPr>
        <p:txBody>
          <a:bodyPr spcFirstLastPara="1" wrap="square" lIns="91425" tIns="45700" rIns="91425" bIns="45700" anchor="b" anchorCtr="0">
            <a:spAutoFit/>
          </a:bodyPr>
          <a:lstStyle/>
          <a:p>
            <a:pPr marL="0" marR="0" lvl="0" indent="0" algn="l" rtl="0">
              <a:lnSpc>
                <a:spcPct val="90000"/>
              </a:lnSpc>
              <a:spcBef>
                <a:spcPts val="0"/>
              </a:spcBef>
              <a:spcAft>
                <a:spcPts val="0"/>
              </a:spcAft>
              <a:buClr>
                <a:schemeClr val="dk1"/>
              </a:buClr>
              <a:buSzPts val="4400"/>
              <a:buFont typeface="Arial" panose="020B0604020202020204"/>
              <a:buNone/>
            </a:pPr>
            <a:r>
              <a:rPr lang="en-US" sz="4400" b="1" i="0" u="none" strike="noStrike" cap="none">
                <a:solidFill>
                  <a:schemeClr val="dk1"/>
                </a:solidFill>
                <a:latin typeface="Arial" panose="020B0604020202020204"/>
                <a:ea typeface="Arial" panose="020B0604020202020204"/>
                <a:cs typeface="Arial" panose="020B0604020202020204"/>
                <a:sym typeface="Arial" panose="020B0604020202020204"/>
              </a:rPr>
              <a:t>Cloud Computing &amp; Distributed Systems</a:t>
            </a:r>
            <a:endParaRPr sz="1600" b="0" i="0" u="none" strike="noStrike" cap="none">
              <a:solidFill>
                <a:schemeClr val="dk1"/>
              </a:solidFill>
              <a:latin typeface="Raleway ExtraBold"/>
              <a:ea typeface="Raleway ExtraBold"/>
              <a:cs typeface="Raleway ExtraBold"/>
              <a:sym typeface="Raleway ExtraBold"/>
            </a:endParaRPr>
          </a:p>
        </p:txBody>
      </p:sp>
      <p:sp>
        <p:nvSpPr>
          <p:cNvPr id="214" name="Google Shape;214;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15" name="Google Shape;215;p4"/>
          <p:cNvSpPr/>
          <p:nvPr/>
        </p:nvSpPr>
        <p:spPr>
          <a:xfrm>
            <a:off x="11217276" y="6324600"/>
            <a:ext cx="444500" cy="422275"/>
          </a:xfrm>
          <a:prstGeom prst="ellipse">
            <a:avLst/>
          </a:prstGeom>
          <a:no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6" name="Google Shape;216;p4"/>
          <p:cNvSpPr txBox="1"/>
          <p:nvPr>
            <p:ph type="subTitle" idx="1"/>
          </p:nvPr>
        </p:nvSpPr>
        <p:spPr>
          <a:xfrm>
            <a:off x="0" y="1513117"/>
            <a:ext cx="12192000" cy="397193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p>
          <a:p>
            <a:pPr marL="0" lvl="0" indent="0" algn="ctr" rtl="0">
              <a:lnSpc>
                <a:spcPct val="90000"/>
              </a:lnSpc>
              <a:spcBef>
                <a:spcPts val="1000"/>
              </a:spcBef>
              <a:spcAft>
                <a:spcPts val="0"/>
              </a:spcAft>
              <a:buClr>
                <a:schemeClr val="dk1"/>
              </a:buClr>
              <a:buSzPts val="2400"/>
              <a:buNone/>
            </a:pPr>
            <a:r>
              <a:rPr lang="en-US" b="1"/>
              <a:t>UNIT 1 </a:t>
            </a:r>
            <a:endParaRPr lang="en-US" b="1"/>
          </a:p>
          <a:p>
            <a:pPr marL="0" lvl="0" indent="0" algn="ctr" rtl="0">
              <a:lnSpc>
                <a:spcPct val="90000"/>
              </a:lnSpc>
              <a:spcBef>
                <a:spcPts val="1000"/>
              </a:spcBef>
              <a:spcAft>
                <a:spcPts val="0"/>
              </a:spcAft>
              <a:buClr>
                <a:schemeClr val="dk1"/>
              </a:buClr>
              <a:buSzPts val="2400"/>
              <a:buNone/>
            </a:pPr>
            <a:r>
              <a:rPr lang="en-US" b="1"/>
              <a:t>INTRODUCTION TO CLOUD COMPUTING AND DISTRIBUTED SYSTEMS</a:t>
            </a:r>
            <a:endParaRPr lang="en-US" b="1"/>
          </a:p>
          <a:p>
            <a:pPr marL="0" lvl="0" indent="0" algn="ctr" rtl="0">
              <a:lnSpc>
                <a:spcPct val="90000"/>
              </a:lnSpc>
              <a:spcBef>
                <a:spcPts val="1000"/>
              </a:spcBef>
              <a:spcAft>
                <a:spcPts val="0"/>
              </a:spcAft>
              <a:buClr>
                <a:schemeClr val="dk1"/>
              </a:buClr>
              <a:buSzPts val="2400"/>
              <a:buNone/>
            </a:pPr>
            <a:endParaRPr b="1"/>
          </a:p>
          <a:p>
            <a:pPr marL="0" lvl="0" indent="0" algn="ctr" rtl="0">
              <a:lnSpc>
                <a:spcPct val="90000"/>
              </a:lnSpc>
              <a:spcBef>
                <a:spcPts val="1000"/>
              </a:spcBef>
              <a:spcAft>
                <a:spcPts val="0"/>
              </a:spcAft>
              <a:buClr>
                <a:schemeClr val="dk1"/>
              </a:buClr>
              <a:buSzPts val="2400"/>
              <a:buNone/>
            </a:pPr>
            <a:endParaRPr b="1"/>
          </a:p>
          <a:p>
            <a:pPr marL="0" lvl="0" indent="0" algn="ctr" rtl="0">
              <a:lnSpc>
                <a:spcPct val="90000"/>
              </a:lnSpc>
              <a:spcBef>
                <a:spcPts val="1000"/>
              </a:spcBef>
              <a:spcAft>
                <a:spcPts val="0"/>
              </a:spcAft>
              <a:buClr>
                <a:schemeClr val="dk1"/>
              </a:buClr>
              <a:buSzPts val="2400"/>
              <a:buNone/>
            </a:pPr>
            <a:endParaRPr b="1"/>
          </a:p>
          <a:p>
            <a:pPr marL="0" lvl="0" indent="0" algn="ctr" rtl="0">
              <a:lnSpc>
                <a:spcPct val="90000"/>
              </a:lnSpc>
              <a:spcBef>
                <a:spcPts val="1000"/>
              </a:spcBef>
              <a:spcAft>
                <a:spcPts val="0"/>
              </a:spcAft>
              <a:buClr>
                <a:schemeClr val="dk1"/>
              </a:buClr>
              <a:buSzPts val="2400"/>
              <a:buNone/>
            </a:pPr>
            <a:r>
              <a:rPr lang="en-US" b="1"/>
              <a:t>CHAPTER 1</a:t>
            </a:r>
            <a:endParaRPr lang="en-US" b="1"/>
          </a:p>
          <a:p>
            <a:pPr marL="0" lvl="0" indent="0" algn="ctr" rtl="0">
              <a:lnSpc>
                <a:spcPct val="90000"/>
              </a:lnSpc>
              <a:spcBef>
                <a:spcPts val="1000"/>
              </a:spcBef>
              <a:spcAft>
                <a:spcPts val="0"/>
              </a:spcAft>
              <a:buClr>
                <a:schemeClr val="dk1"/>
              </a:buClr>
              <a:buSzPts val="2400"/>
              <a:buNone/>
            </a:pPr>
            <a:r>
              <a:rPr lang="en-US" b="1"/>
              <a:t>DISTRIBUTED SYSTEMS</a:t>
            </a:r>
            <a:endParaRPr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45" name="Shape 445"/>
        <p:cNvGrpSpPr/>
        <p:nvPr/>
      </p:nvGrpSpPr>
      <p:grpSpPr>
        <a:xfrm>
          <a:off x="0" y="0"/>
          <a:ext cx="0" cy="0"/>
          <a:chOff x="0" y="0"/>
          <a:chExt cx="0" cy="0"/>
        </a:xfrm>
      </p:grpSpPr>
      <p:sp>
        <p:nvSpPr>
          <p:cNvPr id="446" name="Google Shape;446;p4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47" name="Google Shape;447;p40"/>
          <p:cNvPicPr preferRelativeResize="0"/>
          <p:nvPr/>
        </p:nvPicPr>
        <p:blipFill rotWithShape="1">
          <a:blip r:embed="rId1"/>
          <a:srcRect/>
          <a:stretch>
            <a:fillRect/>
          </a:stretch>
        </p:blipFill>
        <p:spPr>
          <a:xfrm>
            <a:off x="905238" y="381000"/>
            <a:ext cx="10781788" cy="6083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51" name="Shape 451"/>
        <p:cNvGrpSpPr/>
        <p:nvPr/>
      </p:nvGrpSpPr>
      <p:grpSpPr>
        <a:xfrm>
          <a:off x="0" y="0"/>
          <a:ext cx="0" cy="0"/>
          <a:chOff x="0" y="0"/>
          <a:chExt cx="0" cy="0"/>
        </a:xfrm>
      </p:grpSpPr>
      <p:sp>
        <p:nvSpPr>
          <p:cNvPr id="452" name="Google Shape;452;p4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53" name="Google Shape;453;p41"/>
          <p:cNvSpPr/>
          <p:nvPr/>
        </p:nvSpPr>
        <p:spPr>
          <a:xfrm>
            <a:off x="837683" y="447770"/>
            <a:ext cx="11160095" cy="430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200" b="1">
                <a:solidFill>
                  <a:schemeClr val="dk1"/>
                </a:solidFill>
                <a:latin typeface="Calibri"/>
                <a:ea typeface="Calibri"/>
                <a:cs typeface="Calibri"/>
                <a:sym typeface="Calibri"/>
              </a:rPr>
              <a:t>Types of System Models: Physical models, Architectural models &amp; Fundamental models (CO-1)</a:t>
            </a:r>
            <a:endParaRPr sz="2800" b="1">
              <a:solidFill>
                <a:schemeClr val="dk1"/>
              </a:solidFill>
              <a:latin typeface="Calibri"/>
              <a:ea typeface="Calibri"/>
              <a:cs typeface="Calibri"/>
              <a:sym typeface="Calibri"/>
            </a:endParaRPr>
          </a:p>
        </p:txBody>
      </p:sp>
      <p:sp>
        <p:nvSpPr>
          <p:cNvPr id="454" name="Google Shape;454;p41"/>
          <p:cNvSpPr/>
          <p:nvPr/>
        </p:nvSpPr>
        <p:spPr>
          <a:xfrm>
            <a:off x="0" y="1148347"/>
            <a:ext cx="11862669" cy="205994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Calibri"/>
                <a:ea typeface="Calibri"/>
                <a:cs typeface="Calibri"/>
                <a:sym typeface="Calibri"/>
              </a:rPr>
              <a:t>A physical model is a representation of the underlying hardware elements of a distributed system that abstracts away from specific details of the computer and networking technologies employed</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endParaRPr sz="16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1. Baseline physical model: </a:t>
            </a:r>
            <a:r>
              <a:rPr lang="en-US" sz="1600" b="1">
                <a:solidFill>
                  <a:schemeClr val="dk1"/>
                </a:solidFill>
                <a:latin typeface="Calibri"/>
                <a:ea typeface="Calibri"/>
                <a:cs typeface="Calibri"/>
                <a:sym typeface="Calibri"/>
              </a:rPr>
              <a:t>A distributed system is one in which hardware or software components located at networked computers communicate and coordinate their actions only by passing messages.</a:t>
            </a:r>
            <a:r>
              <a:rPr lang="en-US" sz="1600">
                <a:solidFill>
                  <a:schemeClr val="dk1"/>
                </a:solidFill>
                <a:latin typeface="Calibri"/>
                <a:ea typeface="Calibri"/>
                <a:cs typeface="Calibri"/>
                <a:sym typeface="Calibri"/>
              </a:rPr>
              <a:t> This leads to a minimal physical model of a distributed system as an extensible set of computer nodes interconnected by a computer network for the required passing of messages.</a:t>
            </a:r>
            <a:endParaRPr sz="16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600">
                <a:solidFill>
                  <a:schemeClr val="dk1"/>
                </a:solidFill>
                <a:latin typeface="Calibri"/>
                <a:ea typeface="Calibri"/>
                <a:cs typeface="Calibri"/>
                <a:sym typeface="Calibri"/>
              </a:rPr>
              <a:t>Beyond this baseline model, we can usefully identify three generations of distributed systems.</a:t>
            </a:r>
            <a:endParaRPr lang="en-US" sz="1600">
              <a:solidFill>
                <a:schemeClr val="dk1"/>
              </a:solidFill>
              <a:latin typeface="Calibri"/>
              <a:ea typeface="Calibri"/>
              <a:cs typeface="Calibri"/>
              <a:sym typeface="Calibri"/>
            </a:endParaRPr>
          </a:p>
        </p:txBody>
      </p:sp>
      <p:pic>
        <p:nvPicPr>
          <p:cNvPr id="455" name="Google Shape;455;p41"/>
          <p:cNvPicPr preferRelativeResize="0"/>
          <p:nvPr/>
        </p:nvPicPr>
        <p:blipFill rotWithShape="1">
          <a:blip r:embed="rId1"/>
          <a:srcRect/>
          <a:stretch>
            <a:fillRect/>
          </a:stretch>
        </p:blipFill>
        <p:spPr>
          <a:xfrm>
            <a:off x="108088" y="3107294"/>
            <a:ext cx="11619471" cy="333696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60" name="Google Shape;460;p4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61" name="Google Shape;461;p42"/>
          <p:cNvSpPr/>
          <p:nvPr/>
        </p:nvSpPr>
        <p:spPr>
          <a:xfrm>
            <a:off x="499907" y="1166487"/>
            <a:ext cx="11214141" cy="15671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600">
                <a:solidFill>
                  <a:schemeClr val="dk1"/>
                </a:solidFill>
                <a:latin typeface="Calibri"/>
                <a:ea typeface="Calibri"/>
                <a:cs typeface="Calibri"/>
                <a:sym typeface="Calibri"/>
              </a:rPr>
              <a:t>2. Early distributed systems: Such systems emerged in the late 1970s and early 1980s in response to the emergence of local area networking technology, usually </a:t>
            </a:r>
            <a:r>
              <a:rPr lang="en-US" sz="1600" b="1">
                <a:solidFill>
                  <a:schemeClr val="dk1"/>
                </a:solidFill>
                <a:latin typeface="Calibri"/>
                <a:ea typeface="Calibri"/>
                <a:cs typeface="Calibri"/>
                <a:sym typeface="Calibri"/>
              </a:rPr>
              <a:t>Ethernet These systems typically consisted of between 10 and 100 nodes interconnected by a local area network, </a:t>
            </a:r>
            <a:r>
              <a:rPr lang="en-US" sz="1600">
                <a:solidFill>
                  <a:schemeClr val="dk1"/>
                </a:solidFill>
                <a:latin typeface="Calibri"/>
                <a:ea typeface="Calibri"/>
                <a:cs typeface="Calibri"/>
                <a:sym typeface="Calibri"/>
              </a:rPr>
              <a:t>with limited Internet connectivity and supported a small range of services such as shared local printers and file servers as well as email and file transfer across the Internet. Individual systems were largely homogeneous and openness was not a primary concern. Providing quality of service was still very much in its infancy and was a focal point for much of the research around such early systems.</a:t>
            </a:r>
            <a:endParaRPr sz="1600">
              <a:solidFill>
                <a:schemeClr val="dk1"/>
              </a:solidFill>
              <a:latin typeface="Calibri"/>
              <a:ea typeface="Calibri"/>
              <a:cs typeface="Calibri"/>
              <a:sym typeface="Calibri"/>
            </a:endParaRPr>
          </a:p>
        </p:txBody>
      </p:sp>
      <p:sp>
        <p:nvSpPr>
          <p:cNvPr id="462" name="Google Shape;462;p42"/>
          <p:cNvSpPr/>
          <p:nvPr/>
        </p:nvSpPr>
        <p:spPr>
          <a:xfrm>
            <a:off x="378309" y="2891135"/>
            <a:ext cx="11416806" cy="369125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3. Contemporary distributed systems: In the above systems, nodes were typically desktop computers and therefore relatively static (that is, remaining in one physical location for extended periods), discrete (not embedded within other physical entities) and autonomous (to a large extent independent of other computers in terms of their physical infrastructure) </a:t>
            </a:r>
            <a:r>
              <a:rPr lang="en-US" sz="1800" b="1">
                <a:solidFill>
                  <a:schemeClr val="dk1"/>
                </a:solidFill>
                <a:latin typeface="Calibri"/>
                <a:ea typeface="Calibri"/>
                <a:cs typeface="Calibri"/>
                <a:sym typeface="Calibri"/>
              </a:rPr>
              <a:t>The emergence of mobile computing has led to physical models where nodes such as laptops or smartphones may move from location to location in a distributed system, leading to the need for added capabilities such as service discovery and support for spontaneous interoperation.</a:t>
            </a:r>
            <a:r>
              <a:rPr lang="en-US" sz="1800">
                <a:solidFill>
                  <a:schemeClr val="dk1"/>
                </a:solidFill>
                <a:latin typeface="Calibri"/>
                <a:ea typeface="Calibri"/>
                <a:cs typeface="Calibri"/>
                <a:sym typeface="Calibri"/>
              </a:rPr>
              <a:t> The emergence of ubiquitous computing has led to a move from discrete nodes to architectures where computers are embedded in everyday objects and in the surrounding environment</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The emergence of cloud computing and, in particular, cluster architectures has led to a move from autonomous nodes performing a given role to pools of nodes that together provide a given service (for example, a search service as offered by Google)</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66" name="Shape 466"/>
        <p:cNvGrpSpPr/>
        <p:nvPr/>
      </p:nvGrpSpPr>
      <p:grpSpPr>
        <a:xfrm>
          <a:off x="0" y="0"/>
          <a:ext cx="0" cy="0"/>
          <a:chOff x="0" y="0"/>
          <a:chExt cx="0" cy="0"/>
        </a:xfrm>
      </p:grpSpPr>
      <p:sp>
        <p:nvSpPr>
          <p:cNvPr id="467" name="Google Shape;467;p4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68" name="Google Shape;468;p43"/>
          <p:cNvSpPr/>
          <p:nvPr/>
        </p:nvSpPr>
        <p:spPr>
          <a:xfrm>
            <a:off x="607996" y="1156643"/>
            <a:ext cx="11421872" cy="31369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4. Internet-scale distributed systems: Building on this foundation, larger-scale distributed systems started to emerge in the 1990s in response to the dramatic growth of the Internet during this time (for example, the Google search engine was first launched in 1996). In such systems, the underlying physical infrastructure consists of a physical model that is, an extensible set of nodes </a:t>
            </a:r>
            <a:r>
              <a:rPr lang="en-US" sz="1800" b="1">
                <a:solidFill>
                  <a:schemeClr val="dk1"/>
                </a:solidFill>
                <a:latin typeface="Calibri"/>
                <a:ea typeface="Calibri"/>
                <a:cs typeface="Calibri"/>
                <a:sym typeface="Calibri"/>
              </a:rPr>
              <a:t>interconnected by a network of networks</a:t>
            </a:r>
            <a:r>
              <a:rPr lang="en-US" sz="1800">
                <a:solidFill>
                  <a:schemeClr val="dk1"/>
                </a:solidFill>
                <a:latin typeface="Calibri"/>
                <a:ea typeface="Calibri"/>
                <a:cs typeface="Calibri"/>
                <a:sym typeface="Calibri"/>
              </a:rPr>
              <a:t> (the Internet). Such systems exploit the infrastructure offered by the Internet to become truly global.</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They incorporate large numbers of nodes and provide distributed system services for global organizations and across organizational boundaries. The level of heterogeneity in such systems is significant in terms of networks, computer architecture, operating systems, languages employed and the development teams involved. This has led to an increasing emphasis on open standards and associated middleware technologies such as CORBA and more recently, web services. Additional services were employed to provide end-to-end quality of service properties in such global systems</a:t>
            </a:r>
            <a:endParaRPr lang="en-US" sz="1800">
              <a:solidFill>
                <a:schemeClr val="dk1"/>
              </a:solidFill>
              <a:latin typeface="Calibri"/>
              <a:ea typeface="Calibri"/>
              <a:cs typeface="Calibri"/>
              <a:sym typeface="Calibri"/>
            </a:endParaRPr>
          </a:p>
        </p:txBody>
      </p:sp>
      <p:sp>
        <p:nvSpPr>
          <p:cNvPr id="469" name="Google Shape;469;p43"/>
          <p:cNvSpPr/>
          <p:nvPr/>
        </p:nvSpPr>
        <p:spPr>
          <a:xfrm>
            <a:off x="607996" y="4375593"/>
            <a:ext cx="11457339" cy="147510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5. Distributed systems of systems: A recent report discusses the emergence of </a:t>
            </a:r>
            <a:r>
              <a:rPr lang="en-US" sz="1800" b="1">
                <a:solidFill>
                  <a:schemeClr val="dk1"/>
                </a:solidFill>
                <a:latin typeface="Calibri"/>
                <a:ea typeface="Calibri"/>
                <a:cs typeface="Calibri"/>
                <a:sym typeface="Calibri"/>
              </a:rPr>
              <a:t>ultra-large-scale (ULS) distributed systems. The report captures the complexity of modern distributed systems by referring to such (physical) architectures as systems of systems (mirroring the view of the Internet as a network of networks)</a:t>
            </a:r>
            <a:r>
              <a:rPr lang="en-US" sz="1800">
                <a:solidFill>
                  <a:schemeClr val="dk1"/>
                </a:solidFill>
                <a:latin typeface="Calibri"/>
                <a:ea typeface="Calibri"/>
                <a:cs typeface="Calibri"/>
                <a:sym typeface="Calibri"/>
              </a:rPr>
              <a:t>. A system of systems can be defined as a complex system consisting of a series of subsystems that are systems in their own right and that come together to perform a particular task or tasks</a:t>
            </a: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73" name="Shape 473"/>
        <p:cNvGrpSpPr/>
        <p:nvPr/>
      </p:nvGrpSpPr>
      <p:grpSpPr>
        <a:xfrm>
          <a:off x="0" y="0"/>
          <a:ext cx="0" cy="0"/>
          <a:chOff x="0" y="0"/>
          <a:chExt cx="0" cy="0"/>
        </a:xfrm>
      </p:grpSpPr>
      <p:sp>
        <p:nvSpPr>
          <p:cNvPr id="474" name="Google Shape;474;p4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75" name="Google Shape;475;p44"/>
          <p:cNvSpPr/>
          <p:nvPr/>
        </p:nvSpPr>
        <p:spPr>
          <a:xfrm>
            <a:off x="0" y="1173551"/>
            <a:ext cx="11808625" cy="526298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400" b="1">
                <a:solidFill>
                  <a:schemeClr val="dk1"/>
                </a:solidFill>
                <a:latin typeface="Calibri"/>
                <a:ea typeface="Calibri"/>
                <a:cs typeface="Calibri"/>
                <a:sym typeface="Calibri"/>
              </a:rPr>
              <a:t>Architecture Styles in Distributed systems </a:t>
            </a:r>
            <a:endParaRPr lang="en-US" sz="2400" b="1">
              <a:solidFill>
                <a:schemeClr val="dk1"/>
              </a:solidFill>
              <a:latin typeface="Calibri"/>
              <a:ea typeface="Calibri"/>
              <a:cs typeface="Calibri"/>
              <a:sym typeface="Calibri"/>
            </a:endParaRPr>
          </a:p>
          <a:p>
            <a:pPr marL="0" marR="0" lvl="0" indent="0" algn="just" rtl="0">
              <a:spcBef>
                <a:spcPts val="0"/>
              </a:spcBef>
              <a:spcAft>
                <a:spcPts val="0"/>
              </a:spcAft>
              <a:buNone/>
            </a:pPr>
            <a:endParaRPr sz="24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Distributed systems are a set of autonomous computers that appears to be a single coherent system to its users from outside. </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There are actually two different types of systems that exist in prospective of computers:</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Centralized System : </a:t>
            </a:r>
            <a:endParaRPr lang="en-US"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 A centralized system consists of a single machine.</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All calculations are done by a particular computer. </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Its performance is low as the workload is not divided. </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There is also no machine present in backup if the original computer system fails.</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Distributed Systems:</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 A distributed system consists of multiple machines.</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All computation work is divided among the different systems.</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3. Its performance is high as the workload is divided among different computers to efficiently use their capacity.</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4. There are systems present in backup, so if the main system fails then work will not stop.</a:t>
            </a:r>
            <a:endParaRPr lang="en-US"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79" name="Shape 479"/>
        <p:cNvGrpSpPr/>
        <p:nvPr/>
      </p:nvGrpSpPr>
      <p:grpSpPr>
        <a:xfrm>
          <a:off x="0" y="0"/>
          <a:ext cx="0" cy="0"/>
          <a:chOff x="0" y="0"/>
          <a:chExt cx="0" cy="0"/>
        </a:xfrm>
      </p:grpSpPr>
      <p:sp>
        <p:nvSpPr>
          <p:cNvPr id="480" name="Google Shape;480;p4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481" name="Google Shape;481;p45"/>
          <p:cNvPicPr preferRelativeResize="0"/>
          <p:nvPr/>
        </p:nvPicPr>
        <p:blipFill rotWithShape="1">
          <a:blip r:embed="rId1"/>
          <a:srcRect/>
          <a:stretch>
            <a:fillRect/>
          </a:stretch>
        </p:blipFill>
        <p:spPr>
          <a:xfrm>
            <a:off x="837683" y="380999"/>
            <a:ext cx="10889875" cy="600921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485" name="Shape 485"/>
        <p:cNvGrpSpPr/>
        <p:nvPr/>
      </p:nvGrpSpPr>
      <p:grpSpPr>
        <a:xfrm>
          <a:off x="0" y="0"/>
          <a:ext cx="0" cy="0"/>
          <a:chOff x="0" y="0"/>
          <a:chExt cx="0" cy="0"/>
        </a:xfrm>
      </p:grpSpPr>
      <p:sp>
        <p:nvSpPr>
          <p:cNvPr id="486" name="Google Shape;486;p4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87" name="Google Shape;487;p46"/>
          <p:cNvSpPr/>
          <p:nvPr/>
        </p:nvSpPr>
        <p:spPr>
          <a:xfrm>
            <a:off x="0" y="1177131"/>
            <a:ext cx="1201129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1. Layered Architecture:</a:t>
            </a:r>
            <a:endParaRPr lang="en-US" sz="18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In Layered architecture, different components are organized in layers. Each layer communicates with its adjacent layer by sending requests and getting responses.  The layered architecture separates components into units. It is an efficient way of communication. Any layer can not directly communicate with another layer. A layer can only communicate with its neighboring layer and then the next layer transfers information to another layer and so on the process goes on.</a:t>
            </a:r>
            <a:endParaRPr lang="en-US" sz="1800">
              <a:solidFill>
                <a:schemeClr val="dk1"/>
              </a:solidFill>
              <a:latin typeface="Calibri"/>
              <a:ea typeface="Calibri"/>
              <a:cs typeface="Calibri"/>
              <a:sym typeface="Calibri"/>
            </a:endParaRPr>
          </a:p>
        </p:txBody>
      </p:sp>
      <p:pic>
        <p:nvPicPr>
          <p:cNvPr id="488" name="Google Shape;488;p46"/>
          <p:cNvPicPr preferRelativeResize="0"/>
          <p:nvPr/>
        </p:nvPicPr>
        <p:blipFill rotWithShape="1">
          <a:blip r:embed="rId1"/>
          <a:srcRect/>
          <a:stretch>
            <a:fillRect/>
          </a:stretch>
        </p:blipFill>
        <p:spPr>
          <a:xfrm>
            <a:off x="175643" y="2634445"/>
            <a:ext cx="11889691" cy="291815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492" name="Shape 492"/>
        <p:cNvGrpSpPr/>
        <p:nvPr/>
      </p:nvGrpSpPr>
      <p:grpSpPr>
        <a:xfrm>
          <a:off x="0" y="0"/>
          <a:ext cx="0" cy="0"/>
          <a:chOff x="0" y="0"/>
          <a:chExt cx="0" cy="0"/>
        </a:xfrm>
      </p:grpSpPr>
      <p:sp>
        <p:nvSpPr>
          <p:cNvPr id="493" name="Google Shape;493;p4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494" name="Google Shape;494;p47"/>
          <p:cNvSpPr/>
          <p:nvPr/>
        </p:nvSpPr>
        <p:spPr>
          <a:xfrm>
            <a:off x="0" y="1123002"/>
            <a:ext cx="12024801" cy="230568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2. Object-Oriented Architecture:</a:t>
            </a:r>
            <a:endParaRPr lang="en-US" sz="18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In this type of architecture, components are treated as objects which convey information to each other. Object-Oriented Architecture contains an arrangement of loosely coupled objects. Objects can interact with each other through method calls. </a:t>
            </a:r>
            <a:r>
              <a:rPr lang="en-US" sz="1800" b="1">
                <a:solidFill>
                  <a:schemeClr val="dk1"/>
                </a:solidFill>
                <a:latin typeface="Calibri"/>
                <a:ea typeface="Calibri"/>
                <a:cs typeface="Calibri"/>
                <a:sym typeface="Calibri"/>
              </a:rPr>
              <a:t>Objects are connected to each other through the Remote Procedure Call (RPC) mechanism or Remote Method Invocation (RMI) mechanism.</a:t>
            </a:r>
            <a:r>
              <a:rPr lang="en-US" sz="1800">
                <a:solidFill>
                  <a:schemeClr val="dk1"/>
                </a:solidFill>
                <a:latin typeface="Calibri"/>
                <a:ea typeface="Calibri"/>
                <a:cs typeface="Calibri"/>
                <a:sym typeface="Calibri"/>
              </a:rPr>
              <a:t> Web Services and REST API are examples of object-oriented architecture. Invocations of methods are how objects communicate with one another. Typically, these are referred to as Remote Procedure Calls (RPC). REST API Calls, Web Services, and Java RMI are a few well-known examples. These characteristics apply to this.</a:t>
            </a:r>
            <a:endParaRPr lang="en-US" sz="1800">
              <a:solidFill>
                <a:schemeClr val="dk1"/>
              </a:solidFill>
              <a:latin typeface="Calibri"/>
              <a:ea typeface="Calibri"/>
              <a:cs typeface="Calibri"/>
              <a:sym typeface="Calibri"/>
            </a:endParaRPr>
          </a:p>
        </p:txBody>
      </p:sp>
      <p:pic>
        <p:nvPicPr>
          <p:cNvPr id="495" name="Google Shape;495;p47"/>
          <p:cNvPicPr preferRelativeResize="0"/>
          <p:nvPr/>
        </p:nvPicPr>
        <p:blipFill rotWithShape="1">
          <a:blip r:embed="rId1"/>
          <a:srcRect/>
          <a:stretch>
            <a:fillRect/>
          </a:stretch>
        </p:blipFill>
        <p:spPr>
          <a:xfrm>
            <a:off x="1026837" y="3147822"/>
            <a:ext cx="10052194" cy="320758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499" name="Shape 499"/>
        <p:cNvGrpSpPr/>
        <p:nvPr/>
      </p:nvGrpSpPr>
      <p:grpSpPr>
        <a:xfrm>
          <a:off x="0" y="0"/>
          <a:ext cx="0" cy="0"/>
          <a:chOff x="0" y="0"/>
          <a:chExt cx="0" cy="0"/>
        </a:xfrm>
      </p:grpSpPr>
      <p:sp>
        <p:nvSpPr>
          <p:cNvPr id="500" name="Google Shape;500;p4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01" name="Google Shape;501;p48"/>
          <p:cNvSpPr/>
          <p:nvPr/>
        </p:nvSpPr>
        <p:spPr>
          <a:xfrm>
            <a:off x="0" y="1160220"/>
            <a:ext cx="12051823" cy="175432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3. Data Centered Architecture:</a:t>
            </a:r>
            <a:endParaRPr lang="en-US" sz="18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Data Centered Architecture is a type of architecture in which a common data space is present at the centre. It contains all the required data in one place a shared data space. All the components are connected to this data space and they follow publish/subscribe type of communication. It has a central data repository at the centre. Required data is then delivered to the components. Distributed file systems, producer-consumer systems, and web-based data services are a few well-known examples.</a:t>
            </a:r>
            <a:endParaRPr lang="en-US" sz="1800">
              <a:solidFill>
                <a:schemeClr val="dk1"/>
              </a:solidFill>
              <a:latin typeface="Calibri"/>
              <a:ea typeface="Calibri"/>
              <a:cs typeface="Calibri"/>
              <a:sym typeface="Calibri"/>
            </a:endParaRPr>
          </a:p>
        </p:txBody>
      </p:sp>
      <p:pic>
        <p:nvPicPr>
          <p:cNvPr id="502" name="Google Shape;502;p48"/>
          <p:cNvPicPr preferRelativeResize="0"/>
          <p:nvPr/>
        </p:nvPicPr>
        <p:blipFill rotWithShape="1">
          <a:blip r:embed="rId1"/>
          <a:srcRect/>
          <a:stretch>
            <a:fillRect/>
          </a:stretch>
        </p:blipFill>
        <p:spPr>
          <a:xfrm>
            <a:off x="283731" y="2823584"/>
            <a:ext cx="11430317" cy="36341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506" name="Shape 506"/>
        <p:cNvGrpSpPr/>
        <p:nvPr/>
      </p:nvGrpSpPr>
      <p:grpSpPr>
        <a:xfrm>
          <a:off x="0" y="0"/>
          <a:ext cx="0" cy="0"/>
          <a:chOff x="0" y="0"/>
          <a:chExt cx="0" cy="0"/>
        </a:xfrm>
      </p:grpSpPr>
      <p:sp>
        <p:nvSpPr>
          <p:cNvPr id="507" name="Google Shape;507;p4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508" name="Google Shape;508;p49"/>
          <p:cNvSpPr/>
          <p:nvPr/>
        </p:nvSpPr>
        <p:spPr>
          <a:xfrm>
            <a:off x="0" y="1028343"/>
            <a:ext cx="12024801"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4. Event-Based Architecture:</a:t>
            </a:r>
            <a:endParaRPr sz="1800" b="1">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Event-Based Architecture is almost similar to Data centered architecture just the difference is that in this architecture events are present instead of data. Events are present at the centre in the Event bus and delivered to the required component whenever needed. In this architecture, the entire communication is done through events. When an event occurs, the system, as well as the receiver, get notified. Data, URLs etc are transmitted through events. The components of this system are loosely coupled that’s why it is easy to add, remove and modify them. Heterogeneous components can communicate through the bus. One significant benefit is that these heterogeneous components can communicate with the bus using any protocol. However, a specific bus or an ESB has the ability to handle any kind of incoming request and respond appropriately.</a:t>
            </a:r>
            <a:endParaRPr lang="en-US"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509" name="Google Shape;509;p49"/>
          <p:cNvPicPr preferRelativeResize="0"/>
          <p:nvPr/>
        </p:nvPicPr>
        <p:blipFill rotWithShape="1">
          <a:blip r:embed="rId1"/>
          <a:srcRect/>
          <a:stretch>
            <a:fillRect/>
          </a:stretch>
        </p:blipFill>
        <p:spPr>
          <a:xfrm>
            <a:off x="175644" y="3418022"/>
            <a:ext cx="11565426" cy="29992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220" name="Shape 220"/>
        <p:cNvGrpSpPr/>
        <p:nvPr/>
      </p:nvGrpSpPr>
      <p:grpSpPr>
        <a:xfrm>
          <a:off x="0" y="0"/>
          <a:ext cx="0" cy="0"/>
          <a:chOff x="0" y="0"/>
          <a:chExt cx="0" cy="0"/>
        </a:xfrm>
      </p:grpSpPr>
      <p:sp>
        <p:nvSpPr>
          <p:cNvPr id="221" name="Google Shape;221;p5"/>
          <p:cNvSpPr txBox="1"/>
          <p:nvPr>
            <p:ph type="title"/>
          </p:nvPr>
        </p:nvSpPr>
        <p:spPr>
          <a:xfrm>
            <a:off x="838200" y="360361"/>
            <a:ext cx="10515600" cy="12795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dk1"/>
              </a:buClr>
              <a:buSzPct val="100000"/>
              <a:buFont typeface="Arial" panose="020B0604020202020204"/>
              <a:buNone/>
            </a:pPr>
            <a:r>
              <a:rPr lang="en-US" b="1">
                <a:latin typeface="Arial" panose="020B0604020202020204"/>
                <a:ea typeface="Arial" panose="020B0604020202020204"/>
                <a:cs typeface="Arial" panose="020B0604020202020204"/>
                <a:sym typeface="Arial" panose="020B0604020202020204"/>
              </a:rPr>
              <a:t>Introduction to Distributed Systems (CO1)</a:t>
            </a:r>
            <a:endParaRPr b="1"/>
          </a:p>
        </p:txBody>
      </p:sp>
      <p:sp>
        <p:nvSpPr>
          <p:cNvPr id="222" name="Google Shape;222;p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223" name="Google Shape;223;p5"/>
          <p:cNvSpPr/>
          <p:nvPr/>
        </p:nvSpPr>
        <p:spPr>
          <a:xfrm>
            <a:off x="838200" y="11"/>
            <a:ext cx="10515600" cy="1263600"/>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5"/>
          <p:cNvSpPr/>
          <p:nvPr/>
        </p:nvSpPr>
        <p:spPr>
          <a:xfrm>
            <a:off x="175643" y="2268129"/>
            <a:ext cx="11808600" cy="30471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3200" b="0" i="0" u="none" strike="noStrike" cap="none">
                <a:solidFill>
                  <a:schemeClr val="dk1"/>
                </a:solidFill>
                <a:latin typeface="Calibri"/>
                <a:ea typeface="Calibri"/>
                <a:cs typeface="Calibri"/>
                <a:sym typeface="Calibri"/>
              </a:rPr>
              <a:t>Distributed System is a collection of autonomous computer systems that are physically separated but are connected by a centralized computer network that is equipped with distributed system software. The autonomous computers will communicate among each system by sharing resources and files and performing the tasks assigned to them.</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5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15" name="Google Shape;515;p50"/>
          <p:cNvPicPr preferRelativeResize="0"/>
          <p:nvPr/>
        </p:nvPicPr>
        <p:blipFill rotWithShape="1">
          <a:blip r:embed="rId1"/>
          <a:srcRect/>
          <a:stretch>
            <a:fillRect/>
          </a:stretch>
        </p:blipFill>
        <p:spPr>
          <a:xfrm>
            <a:off x="743106" y="135100"/>
            <a:ext cx="11079030" cy="629564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519" name="Shape 519"/>
        <p:cNvGrpSpPr/>
        <p:nvPr/>
      </p:nvGrpSpPr>
      <p:grpSpPr>
        <a:xfrm>
          <a:off x="0" y="0"/>
          <a:ext cx="0" cy="0"/>
          <a:chOff x="0" y="0"/>
          <a:chExt cx="0" cy="0"/>
        </a:xfrm>
      </p:grpSpPr>
      <p:sp>
        <p:nvSpPr>
          <p:cNvPr id="520" name="Google Shape;520;p5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21" name="Google Shape;521;p51"/>
          <p:cNvPicPr preferRelativeResize="0"/>
          <p:nvPr/>
        </p:nvPicPr>
        <p:blipFill rotWithShape="1">
          <a:blip r:embed="rId1"/>
          <a:srcRect/>
          <a:stretch>
            <a:fillRect/>
          </a:stretch>
        </p:blipFill>
        <p:spPr>
          <a:xfrm>
            <a:off x="756617" y="172810"/>
            <a:ext cx="10984453" cy="625793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525" name="Shape 525"/>
        <p:cNvGrpSpPr/>
        <p:nvPr/>
      </p:nvGrpSpPr>
      <p:grpSpPr>
        <a:xfrm>
          <a:off x="0" y="0"/>
          <a:ext cx="0" cy="0"/>
          <a:chOff x="0" y="0"/>
          <a:chExt cx="0" cy="0"/>
        </a:xfrm>
      </p:grpSpPr>
      <p:sp>
        <p:nvSpPr>
          <p:cNvPr id="526" name="Google Shape;526;p5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27" name="Google Shape;527;p52"/>
          <p:cNvPicPr preferRelativeResize="0"/>
          <p:nvPr/>
        </p:nvPicPr>
        <p:blipFill rotWithShape="1">
          <a:blip r:embed="rId1"/>
          <a:srcRect/>
          <a:stretch>
            <a:fillRect/>
          </a:stretch>
        </p:blipFill>
        <p:spPr>
          <a:xfrm>
            <a:off x="797150" y="202650"/>
            <a:ext cx="10930409" cy="62686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531" name="Shape 531"/>
        <p:cNvGrpSpPr/>
        <p:nvPr/>
      </p:nvGrpSpPr>
      <p:grpSpPr>
        <a:xfrm>
          <a:off x="0" y="0"/>
          <a:ext cx="0" cy="0"/>
          <a:chOff x="0" y="0"/>
          <a:chExt cx="0" cy="0"/>
        </a:xfrm>
      </p:grpSpPr>
      <p:sp>
        <p:nvSpPr>
          <p:cNvPr id="532" name="Google Shape;532;p5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33" name="Google Shape;533;p53"/>
          <p:cNvPicPr preferRelativeResize="0"/>
          <p:nvPr/>
        </p:nvPicPr>
        <p:blipFill rotWithShape="1">
          <a:blip r:embed="rId1"/>
          <a:srcRect/>
          <a:stretch>
            <a:fillRect/>
          </a:stretch>
        </p:blipFill>
        <p:spPr>
          <a:xfrm>
            <a:off x="837683" y="189140"/>
            <a:ext cx="10903387" cy="621458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5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39" name="Google Shape;539;p54"/>
          <p:cNvPicPr preferRelativeResize="0"/>
          <p:nvPr/>
        </p:nvPicPr>
        <p:blipFill rotWithShape="1">
          <a:blip r:embed="rId1"/>
          <a:srcRect/>
          <a:stretch>
            <a:fillRect/>
          </a:stretch>
        </p:blipFill>
        <p:spPr>
          <a:xfrm>
            <a:off x="864705" y="391788"/>
            <a:ext cx="10822321" cy="587683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543" name="Shape 543"/>
        <p:cNvGrpSpPr/>
        <p:nvPr/>
      </p:nvGrpSpPr>
      <p:grpSpPr>
        <a:xfrm>
          <a:off x="0" y="0"/>
          <a:ext cx="0" cy="0"/>
          <a:chOff x="0" y="0"/>
          <a:chExt cx="0" cy="0"/>
        </a:xfrm>
      </p:grpSpPr>
      <p:sp>
        <p:nvSpPr>
          <p:cNvPr id="544" name="Google Shape;544;p5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45" name="Google Shape;545;p55"/>
          <p:cNvPicPr preferRelativeResize="0"/>
          <p:nvPr/>
        </p:nvPicPr>
        <p:blipFill rotWithShape="1">
          <a:blip r:embed="rId1"/>
          <a:srcRect/>
          <a:stretch>
            <a:fillRect/>
          </a:stretch>
        </p:blipFill>
        <p:spPr>
          <a:xfrm>
            <a:off x="797150" y="189140"/>
            <a:ext cx="10943920" cy="625511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549" name="Shape 549"/>
        <p:cNvGrpSpPr/>
        <p:nvPr/>
      </p:nvGrpSpPr>
      <p:grpSpPr>
        <a:xfrm>
          <a:off x="0" y="0"/>
          <a:ext cx="0" cy="0"/>
          <a:chOff x="0" y="0"/>
          <a:chExt cx="0" cy="0"/>
        </a:xfrm>
      </p:grpSpPr>
      <p:sp>
        <p:nvSpPr>
          <p:cNvPr id="550" name="Google Shape;550;p5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51" name="Google Shape;551;p56"/>
          <p:cNvPicPr preferRelativeResize="0"/>
          <p:nvPr/>
        </p:nvPicPr>
        <p:blipFill rotWithShape="1">
          <a:blip r:embed="rId1"/>
          <a:srcRect/>
          <a:stretch>
            <a:fillRect/>
          </a:stretch>
        </p:blipFill>
        <p:spPr>
          <a:xfrm>
            <a:off x="837683" y="216160"/>
            <a:ext cx="10889876" cy="620107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555" name="Shape 555"/>
        <p:cNvGrpSpPr/>
        <p:nvPr/>
      </p:nvGrpSpPr>
      <p:grpSpPr>
        <a:xfrm>
          <a:off x="0" y="0"/>
          <a:ext cx="0" cy="0"/>
          <a:chOff x="0" y="0"/>
          <a:chExt cx="0" cy="0"/>
        </a:xfrm>
      </p:grpSpPr>
      <p:sp>
        <p:nvSpPr>
          <p:cNvPr id="556" name="Google Shape;556;p5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57" name="Google Shape;557;p57"/>
          <p:cNvPicPr preferRelativeResize="0"/>
          <p:nvPr/>
        </p:nvPicPr>
        <p:blipFill rotWithShape="1">
          <a:blip r:embed="rId1"/>
          <a:srcRect/>
          <a:stretch>
            <a:fillRect/>
          </a:stretch>
        </p:blipFill>
        <p:spPr>
          <a:xfrm>
            <a:off x="770128" y="202650"/>
            <a:ext cx="10930409" cy="616054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561" name="Shape 561"/>
        <p:cNvGrpSpPr/>
        <p:nvPr/>
      </p:nvGrpSpPr>
      <p:grpSpPr>
        <a:xfrm>
          <a:off x="0" y="0"/>
          <a:ext cx="0" cy="0"/>
          <a:chOff x="0" y="0"/>
          <a:chExt cx="0" cy="0"/>
        </a:xfrm>
      </p:grpSpPr>
      <p:sp>
        <p:nvSpPr>
          <p:cNvPr id="562" name="Google Shape;562;p5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63" name="Google Shape;563;p58"/>
          <p:cNvPicPr preferRelativeResize="0"/>
          <p:nvPr/>
        </p:nvPicPr>
        <p:blipFill rotWithShape="1">
          <a:blip r:embed="rId1"/>
          <a:srcRect/>
          <a:stretch>
            <a:fillRect/>
          </a:stretch>
        </p:blipFill>
        <p:spPr>
          <a:xfrm>
            <a:off x="749300" y="202650"/>
            <a:ext cx="10964748" cy="62010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567" name="Shape 567"/>
        <p:cNvGrpSpPr/>
        <p:nvPr/>
      </p:nvGrpSpPr>
      <p:grpSpPr>
        <a:xfrm>
          <a:off x="0" y="0"/>
          <a:ext cx="0" cy="0"/>
          <a:chOff x="0" y="0"/>
          <a:chExt cx="0" cy="0"/>
        </a:xfrm>
      </p:grpSpPr>
      <p:sp>
        <p:nvSpPr>
          <p:cNvPr id="568" name="Google Shape;568;p5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69" name="Google Shape;569;p59"/>
          <p:cNvPicPr preferRelativeResize="0"/>
          <p:nvPr/>
        </p:nvPicPr>
        <p:blipFill rotWithShape="1">
          <a:blip r:embed="rId1"/>
          <a:srcRect/>
          <a:stretch>
            <a:fillRect/>
          </a:stretch>
        </p:blipFill>
        <p:spPr>
          <a:xfrm>
            <a:off x="864704" y="189140"/>
            <a:ext cx="10849343" cy="62821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30" name="Google Shape;230;p6"/>
          <p:cNvPicPr preferRelativeResize="0"/>
          <p:nvPr/>
        </p:nvPicPr>
        <p:blipFill rotWithShape="1">
          <a:blip r:embed="rId1"/>
          <a:srcRect/>
          <a:stretch>
            <a:fillRect/>
          </a:stretch>
        </p:blipFill>
        <p:spPr>
          <a:xfrm>
            <a:off x="328817" y="240025"/>
            <a:ext cx="11024986" cy="6858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573" name="Shape 573"/>
        <p:cNvGrpSpPr/>
        <p:nvPr/>
      </p:nvGrpSpPr>
      <p:grpSpPr>
        <a:xfrm>
          <a:off x="0" y="0"/>
          <a:ext cx="0" cy="0"/>
          <a:chOff x="0" y="0"/>
          <a:chExt cx="0" cy="0"/>
        </a:xfrm>
      </p:grpSpPr>
      <p:sp>
        <p:nvSpPr>
          <p:cNvPr id="574" name="Google Shape;574;p6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75" name="Google Shape;575;p60"/>
          <p:cNvPicPr preferRelativeResize="0"/>
          <p:nvPr/>
        </p:nvPicPr>
        <p:blipFill rotWithShape="1">
          <a:blip r:embed="rId1"/>
          <a:srcRect/>
          <a:stretch>
            <a:fillRect/>
          </a:stretch>
        </p:blipFill>
        <p:spPr>
          <a:xfrm>
            <a:off x="999814" y="189140"/>
            <a:ext cx="10660189" cy="622809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579" name="Shape 579"/>
        <p:cNvGrpSpPr/>
        <p:nvPr/>
      </p:nvGrpSpPr>
      <p:grpSpPr>
        <a:xfrm>
          <a:off x="0" y="0"/>
          <a:ext cx="0" cy="0"/>
          <a:chOff x="0" y="0"/>
          <a:chExt cx="0" cy="0"/>
        </a:xfrm>
      </p:grpSpPr>
      <p:sp>
        <p:nvSpPr>
          <p:cNvPr id="580" name="Google Shape;580;p6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81" name="Google Shape;581;p61"/>
          <p:cNvPicPr preferRelativeResize="0"/>
          <p:nvPr/>
        </p:nvPicPr>
        <p:blipFill rotWithShape="1">
          <a:blip r:embed="rId1"/>
          <a:srcRect/>
          <a:stretch>
            <a:fillRect/>
          </a:stretch>
        </p:blipFill>
        <p:spPr>
          <a:xfrm>
            <a:off x="774700" y="162120"/>
            <a:ext cx="10952859" cy="632266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585" name="Shape 585"/>
        <p:cNvGrpSpPr/>
        <p:nvPr/>
      </p:nvGrpSpPr>
      <p:grpSpPr>
        <a:xfrm>
          <a:off x="0" y="0"/>
          <a:ext cx="0" cy="0"/>
          <a:chOff x="0" y="0"/>
          <a:chExt cx="0" cy="0"/>
        </a:xfrm>
      </p:grpSpPr>
      <p:sp>
        <p:nvSpPr>
          <p:cNvPr id="586" name="Google Shape;586;p6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87" name="Google Shape;587;p62"/>
          <p:cNvPicPr preferRelativeResize="0"/>
          <p:nvPr/>
        </p:nvPicPr>
        <p:blipFill rotWithShape="1">
          <a:blip r:embed="rId1"/>
          <a:srcRect/>
          <a:stretch>
            <a:fillRect/>
          </a:stretch>
        </p:blipFill>
        <p:spPr>
          <a:xfrm>
            <a:off x="812800" y="283708"/>
            <a:ext cx="10874226" cy="614703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591" name="Shape 591"/>
        <p:cNvGrpSpPr/>
        <p:nvPr/>
      </p:nvGrpSpPr>
      <p:grpSpPr>
        <a:xfrm>
          <a:off x="0" y="0"/>
          <a:ext cx="0" cy="0"/>
          <a:chOff x="0" y="0"/>
          <a:chExt cx="0" cy="0"/>
        </a:xfrm>
      </p:grpSpPr>
      <p:sp>
        <p:nvSpPr>
          <p:cNvPr id="592" name="Google Shape;592;p6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93" name="Google Shape;593;p63"/>
          <p:cNvPicPr preferRelativeResize="0"/>
          <p:nvPr/>
        </p:nvPicPr>
        <p:blipFill rotWithShape="1">
          <a:blip r:embed="rId1"/>
          <a:srcRect/>
          <a:stretch>
            <a:fillRect/>
          </a:stretch>
        </p:blipFill>
        <p:spPr>
          <a:xfrm>
            <a:off x="824173" y="121590"/>
            <a:ext cx="10903386" cy="633617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597" name="Shape 597"/>
        <p:cNvGrpSpPr/>
        <p:nvPr/>
      </p:nvGrpSpPr>
      <p:grpSpPr>
        <a:xfrm>
          <a:off x="0" y="0"/>
          <a:ext cx="0" cy="0"/>
          <a:chOff x="0" y="0"/>
          <a:chExt cx="0" cy="0"/>
        </a:xfrm>
      </p:grpSpPr>
      <p:sp>
        <p:nvSpPr>
          <p:cNvPr id="598" name="Google Shape;598;p6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599" name="Google Shape;599;p64"/>
          <p:cNvPicPr preferRelativeResize="0"/>
          <p:nvPr/>
        </p:nvPicPr>
        <p:blipFill rotWithShape="1">
          <a:blip r:embed="rId1"/>
          <a:srcRect/>
          <a:stretch>
            <a:fillRect/>
          </a:stretch>
        </p:blipFill>
        <p:spPr>
          <a:xfrm>
            <a:off x="762000" y="135100"/>
            <a:ext cx="10965559" cy="618756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838200" y="365125"/>
            <a:ext cx="10515600" cy="5770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Summary</a:t>
            </a:r>
            <a:endParaRPr b="1"/>
          </a:p>
        </p:txBody>
      </p:sp>
      <p:sp>
        <p:nvSpPr>
          <p:cNvPr id="605" name="Google Shape;605;p6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06" name="Google Shape;606;p65"/>
          <p:cNvSpPr/>
          <p:nvPr/>
        </p:nvSpPr>
        <p:spPr>
          <a:xfrm>
            <a:off x="135110" y="1304987"/>
            <a:ext cx="11700537" cy="480131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A distributed system is a network of independent computers that work together to achieve a common goal. Key characteristics include scalability, fault tolerance, heterogeneity, and concurrency. Distributed systems offer advantages such as resource sharing, reliability, improved performance, and flexibility. However, they also face challenges like communication delays, consistency maintenance, fault detection, and security concerns.</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Architectural models include client-server, peer-to-peer, and hybrid approaches. Communication in distributed systems involves message passing, remote procedure calls (RPC), and publish-subscribe mechanisms. Use cases include distributed file systems (e.g., Hadoop Distributed File System) and distributed databases (e.g., Apache Cassandra, MongoDB).</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Consistency models like eventual consistency, strong consistency, and causal consistency govern how distributed systems handle data coherence. Replication and load balancing are crucial for enhancing reliability and performance. Real-world case studies showcase distributed systems' applications, such as Google's infrastructure and Amazon Web Services.</a:t>
            </a:r>
            <a:endParaRPr lang="en-US" sz="1800">
              <a:solidFill>
                <a:schemeClr val="dk1"/>
              </a:solidFill>
              <a:latin typeface="Calibri"/>
              <a:ea typeface="Calibri"/>
              <a:cs typeface="Calibri"/>
              <a:sym typeface="Calibri"/>
            </a:endParaRPr>
          </a:p>
          <a:p>
            <a:pPr marL="0" marR="0" lvl="0" indent="0" algn="just" rtl="0">
              <a:spcBef>
                <a:spcPts val="0"/>
              </a:spcBef>
              <a:spcAft>
                <a:spcPts val="0"/>
              </a:spcAft>
              <a:buNone/>
            </a:pPr>
            <a:endParaRPr sz="1800">
              <a:solidFill>
                <a:schemeClr val="dk1"/>
              </a:solidFill>
              <a:latin typeface="Calibri"/>
              <a:ea typeface="Calibri"/>
              <a:cs typeface="Calibri"/>
              <a:sym typeface="Calibri"/>
            </a:endParaRPr>
          </a:p>
          <a:p>
            <a:pPr marL="0" marR="0" lvl="0" indent="0" algn="just" rtl="0">
              <a:spcBef>
                <a:spcPts val="0"/>
              </a:spcBef>
              <a:spcAft>
                <a:spcPts val="0"/>
              </a:spcAft>
              <a:buNone/>
            </a:pPr>
            <a:r>
              <a:rPr lang="en-US" sz="1800">
                <a:solidFill>
                  <a:schemeClr val="dk1"/>
                </a:solidFill>
                <a:latin typeface="Calibri"/>
                <a:ea typeface="Calibri"/>
                <a:cs typeface="Calibri"/>
                <a:sym typeface="Calibri"/>
              </a:rPr>
              <a:t>Looking ahead, future trends in distributed systems include edge computing for reduced latency, blockchain and distributed ledgers for secure record-keeping, and serverless computing for executing functions without managing server infrastructure. In conclusion, distributed systems play a vital role in modern computing, offering a balance of advantages and challenges with ongoing innovations shaping their evolution.</a:t>
            </a:r>
            <a:endParaRPr lang="en-US" sz="1800">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610" name="Shape 610"/>
        <p:cNvGrpSpPr/>
        <p:nvPr/>
      </p:nvGrpSpPr>
      <p:grpSpPr>
        <a:xfrm>
          <a:off x="0" y="0"/>
          <a:ext cx="0" cy="0"/>
          <a:chOff x="0" y="0"/>
          <a:chExt cx="0" cy="0"/>
        </a:xfrm>
      </p:grpSpPr>
      <p:sp>
        <p:nvSpPr>
          <p:cNvPr id="611" name="Google Shape;611;p66"/>
          <p:cNvSpPr txBox="1"/>
          <p:nvPr>
            <p:ph type="title"/>
          </p:nvPr>
        </p:nvSpPr>
        <p:spPr>
          <a:xfrm>
            <a:off x="838200" y="365125"/>
            <a:ext cx="10515600" cy="426839"/>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b="1"/>
              <a:t>QUIZ</a:t>
            </a:r>
            <a:endParaRPr b="1"/>
          </a:p>
        </p:txBody>
      </p:sp>
      <p:sp>
        <p:nvSpPr>
          <p:cNvPr id="612" name="Google Shape;612;p6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13" name="Google Shape;613;p66"/>
          <p:cNvSpPr/>
          <p:nvPr/>
        </p:nvSpPr>
        <p:spPr>
          <a:xfrm>
            <a:off x="0" y="1148348"/>
            <a:ext cx="12191999" cy="56323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1. A distributed system contains _____ nodes.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 zero node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B. one node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 two node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 multiple node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2. All the nodes in distributed system communicate with each other and handle processes in tandem.</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 TRUE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B. FALSE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 Can be true or false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 Can not say</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3. The nodes in the distributed systems can be arranged in the form of?</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 client/server systems</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B. peer to peer systems</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 Both A and B</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 None of the above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4. In which system, tasks are equally divided between all the nodes?</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 client/server systems</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B. peer to peer systems</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 user to client system</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 All of the above</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5. Which of the following is not an Advantages of Distributed Systems?</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A. All the nodes in the distributed system are connected to each other</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B. It can be scaled as required</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C. Failure of one node does not lead to the failure of the entire distributed system</a:t>
            </a:r>
            <a:endParaRPr lang="en-US"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 Some messages and data can be lost in the network while moving from one node to another</a:t>
            </a:r>
            <a:endParaRPr sz="12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617" name="Shape 617"/>
        <p:cNvGrpSpPr/>
        <p:nvPr/>
      </p:nvGrpSpPr>
      <p:grpSpPr>
        <a:xfrm>
          <a:off x="0" y="0"/>
          <a:ext cx="0" cy="0"/>
          <a:chOff x="0" y="0"/>
          <a:chExt cx="0" cy="0"/>
        </a:xfrm>
      </p:grpSpPr>
      <p:sp>
        <p:nvSpPr>
          <p:cNvPr id="618" name="Google Shape;618;p67"/>
          <p:cNvSpPr txBox="1"/>
          <p:nvPr>
            <p:ph type="title"/>
          </p:nvPr>
        </p:nvSpPr>
        <p:spPr>
          <a:xfrm>
            <a:off x="838200" y="0"/>
            <a:ext cx="10515600" cy="12795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Arial" panose="020B0604020202020204"/>
              <a:buNone/>
            </a:pPr>
            <a:r>
              <a:rPr lang="en-US" b="1">
                <a:latin typeface="Arial" panose="020B0604020202020204"/>
                <a:ea typeface="Arial" panose="020B0604020202020204"/>
                <a:cs typeface="Arial" panose="020B0604020202020204"/>
                <a:sym typeface="Arial" panose="020B0604020202020204"/>
              </a:rPr>
              <a:t>REFERENCES</a:t>
            </a:r>
            <a:endParaRPr b="1"/>
          </a:p>
        </p:txBody>
      </p:sp>
      <p:sp>
        <p:nvSpPr>
          <p:cNvPr id="619" name="Google Shape;619;p67"/>
          <p:cNvSpPr txBox="1"/>
          <p:nvPr>
            <p:ph type="body" idx="1"/>
          </p:nvPr>
        </p:nvSpPr>
        <p:spPr>
          <a:xfrm>
            <a:off x="0" y="1160637"/>
            <a:ext cx="12192000" cy="5697363"/>
          </a:xfrm>
          <a:prstGeom prst="rect">
            <a:avLst/>
          </a:prstGeom>
          <a:noFill/>
          <a:ln>
            <a:noFill/>
          </a:ln>
        </p:spPr>
        <p:txBody>
          <a:bodyPr spcFirstLastPara="1" wrap="square" lIns="91425" tIns="45700" rIns="91425" bIns="45700" anchor="t" anchorCtr="0">
            <a:normAutofit fontScale="32500" lnSpcReduction="20000"/>
          </a:bodyPr>
          <a:lstStyle/>
          <a:p>
            <a:pPr marL="0" lvl="0" indent="0" algn="l" rtl="0">
              <a:lnSpc>
                <a:spcPct val="90000"/>
              </a:lnSpc>
              <a:spcBef>
                <a:spcPts val="0"/>
              </a:spcBef>
              <a:spcAft>
                <a:spcPts val="0"/>
              </a:spcAft>
              <a:buClr>
                <a:schemeClr val="dk1"/>
              </a:buClr>
              <a:buSzPct val="100000"/>
              <a:buNone/>
            </a:pPr>
            <a:endParaRPr sz="1600">
              <a:latin typeface="Arial" panose="020B0604020202020204"/>
              <a:ea typeface="Arial" panose="020B0604020202020204"/>
              <a:cs typeface="Arial" panose="020B0604020202020204"/>
              <a:sym typeface="Arial" panose="020B0604020202020204"/>
            </a:endParaRPr>
          </a:p>
          <a:p>
            <a:pPr marL="0" lvl="0" indent="0" algn="l" rtl="0">
              <a:lnSpc>
                <a:spcPct val="90000"/>
              </a:lnSpc>
              <a:spcBef>
                <a:spcPts val="1000"/>
              </a:spcBef>
              <a:spcAft>
                <a:spcPts val="0"/>
              </a:spcAft>
              <a:buClr>
                <a:schemeClr val="dk1"/>
              </a:buClr>
              <a:buSzPct val="100000"/>
              <a:buNone/>
            </a:pPr>
            <a:r>
              <a:rPr lang="en-US" sz="3600" b="1"/>
              <a:t>TEXT BOOKS</a:t>
            </a:r>
            <a:endParaRPr sz="3600"/>
          </a:p>
          <a:p>
            <a:pPr marL="0" lvl="0" indent="0" algn="l" rtl="0">
              <a:lnSpc>
                <a:spcPct val="90000"/>
              </a:lnSpc>
              <a:spcBef>
                <a:spcPts val="1000"/>
              </a:spcBef>
              <a:spcAft>
                <a:spcPts val="0"/>
              </a:spcAft>
              <a:buClr>
                <a:schemeClr val="dk1"/>
              </a:buClr>
              <a:buSzPct val="100000"/>
              <a:buNone/>
            </a:pPr>
            <a:r>
              <a:rPr lang="en-US" sz="3600"/>
              <a:t>1. Cloud Computing: A Practical Approach by Toby Velte, Anthony Velte, Robert C. Elsenpeter, McGraw Hill Professional, 22 Oct 2009</a:t>
            </a:r>
            <a:endParaRPr sz="3600"/>
          </a:p>
          <a:p>
            <a:pPr marL="0" lvl="0" indent="0" algn="l" rtl="0">
              <a:lnSpc>
                <a:spcPct val="90000"/>
              </a:lnSpc>
              <a:spcBef>
                <a:spcPts val="1000"/>
              </a:spcBef>
              <a:spcAft>
                <a:spcPts val="0"/>
              </a:spcAft>
              <a:buClr>
                <a:schemeClr val="dk1"/>
              </a:buClr>
              <a:buSzPct val="100000"/>
              <a:buNone/>
            </a:pPr>
            <a:r>
              <a:rPr lang="en-US" sz="3600"/>
              <a:t>2. Buyya, Rajkumar, James Broberg, and Andrzej M. Goscinski, eds. Cloud computing: Principles and paradigms. Vol. 87. John Wiley &amp; Sons, 2010. </a:t>
            </a:r>
            <a:endParaRPr sz="3600"/>
          </a:p>
          <a:p>
            <a:pPr marL="0" lvl="0" indent="0" algn="l" rtl="0">
              <a:lnSpc>
                <a:spcPct val="90000"/>
              </a:lnSpc>
              <a:spcBef>
                <a:spcPts val="1000"/>
              </a:spcBef>
              <a:spcAft>
                <a:spcPts val="0"/>
              </a:spcAft>
              <a:buClr>
                <a:schemeClr val="dk1"/>
              </a:buClr>
              <a:buSzPct val="100000"/>
              <a:buNone/>
            </a:pPr>
            <a:r>
              <a:rPr lang="en-US" sz="3600"/>
              <a:t>3. Miller, Michael. Cloud computing: Web-based applications that change the way you work and collaborate online. Que publishing, 2008. </a:t>
            </a:r>
            <a:endParaRPr sz="3600"/>
          </a:p>
          <a:p>
            <a:pPr marL="0" lvl="0" indent="0" algn="l" rtl="0">
              <a:lnSpc>
                <a:spcPct val="90000"/>
              </a:lnSpc>
              <a:spcBef>
                <a:spcPts val="1000"/>
              </a:spcBef>
              <a:spcAft>
                <a:spcPts val="0"/>
              </a:spcAft>
              <a:buClr>
                <a:schemeClr val="dk1"/>
              </a:buClr>
              <a:buSzPct val="100000"/>
              <a:buNone/>
            </a:pPr>
            <a:r>
              <a:rPr lang="en-US" sz="3600"/>
              <a:t>4. Hurwitz, Judith S., et al. Cloud computing for dummies. John Wiley &amp; Sons, 2010.</a:t>
            </a:r>
            <a:endParaRPr sz="3600"/>
          </a:p>
          <a:p>
            <a:pPr marL="0" lvl="0" indent="0" algn="l" rtl="0">
              <a:lnSpc>
                <a:spcPct val="90000"/>
              </a:lnSpc>
              <a:spcBef>
                <a:spcPts val="1000"/>
              </a:spcBef>
              <a:spcAft>
                <a:spcPts val="0"/>
              </a:spcAft>
              <a:buClr>
                <a:schemeClr val="dk1"/>
              </a:buClr>
              <a:buSzPct val="100000"/>
              <a:buNone/>
            </a:pPr>
            <a:r>
              <a:rPr lang="en-US" sz="3600"/>
              <a:t>5. Kris Jamsa. Cloud Computing: SaaS, PaaS, IaaS, Virtualization, Business Models, Mobile, Security and more, Jones &amp;Bartlet Learning Company LC, 20012</a:t>
            </a:r>
            <a:endParaRPr sz="3600"/>
          </a:p>
          <a:p>
            <a:pPr marL="0" lvl="0" indent="0" algn="l" rtl="0">
              <a:lnSpc>
                <a:spcPct val="90000"/>
              </a:lnSpc>
              <a:spcBef>
                <a:spcPts val="1000"/>
              </a:spcBef>
              <a:spcAft>
                <a:spcPts val="0"/>
              </a:spcAft>
              <a:buClr>
                <a:schemeClr val="dk1"/>
              </a:buClr>
              <a:buSzPct val="100000"/>
              <a:buNone/>
            </a:pPr>
            <a:r>
              <a:rPr lang="en-US" sz="3600" b="1"/>
              <a:t>REFRENCE BOOKS</a:t>
            </a:r>
            <a:endParaRPr sz="3600"/>
          </a:p>
          <a:p>
            <a:pPr marL="0" lvl="0" indent="0" algn="l" rtl="0">
              <a:lnSpc>
                <a:spcPct val="90000"/>
              </a:lnSpc>
              <a:spcBef>
                <a:spcPts val="1000"/>
              </a:spcBef>
              <a:spcAft>
                <a:spcPts val="0"/>
              </a:spcAft>
              <a:buClr>
                <a:schemeClr val="dk1"/>
              </a:buClr>
              <a:buSzPct val="100000"/>
              <a:buNone/>
            </a:pPr>
            <a:r>
              <a:rPr lang="en-US" sz="3600"/>
              <a:t>1. G. Pfister. In Search of Clusters. Prentice Hall PTR, NJ, 2nd Edition, NJ, 1998.</a:t>
            </a:r>
            <a:endParaRPr lang="en-US" sz="3600"/>
          </a:p>
          <a:p>
            <a:pPr marL="0" lvl="0" indent="0" algn="l" rtl="0">
              <a:lnSpc>
                <a:spcPct val="90000"/>
              </a:lnSpc>
              <a:spcBef>
                <a:spcPts val="1000"/>
              </a:spcBef>
              <a:spcAft>
                <a:spcPts val="0"/>
              </a:spcAft>
              <a:buClr>
                <a:schemeClr val="dk1"/>
              </a:buClr>
              <a:buSzPct val="100000"/>
              <a:buNone/>
            </a:pPr>
            <a:r>
              <a:rPr lang="en-US" sz="3600"/>
              <a:t>2. Cloud Computing: Implementation, Management, and Security, by John Rittinghouse and James F.Ransome, CRC Press Taylor and Francis Group</a:t>
            </a:r>
            <a:endParaRPr lang="en-US" sz="3600"/>
          </a:p>
          <a:p>
            <a:pPr marL="0" lvl="0" indent="0" algn="l" rtl="0">
              <a:lnSpc>
                <a:spcPct val="90000"/>
              </a:lnSpc>
              <a:spcBef>
                <a:spcPts val="1000"/>
              </a:spcBef>
              <a:spcAft>
                <a:spcPts val="0"/>
              </a:spcAft>
              <a:buClr>
                <a:schemeClr val="dk1"/>
              </a:buClr>
              <a:buSzPct val="100000"/>
              <a:buNone/>
            </a:pPr>
            <a:r>
              <a:rPr lang="en-US" sz="3600"/>
              <a:t>3. Joshy Joseph and Craig Fellenstein, Grid Computing, Person Edition, (2004).</a:t>
            </a:r>
            <a:endParaRPr lang="en-US" sz="3600"/>
          </a:p>
          <a:p>
            <a:pPr marL="0" lvl="0" indent="0" algn="l" rtl="0">
              <a:lnSpc>
                <a:spcPct val="90000"/>
              </a:lnSpc>
              <a:spcBef>
                <a:spcPts val="1000"/>
              </a:spcBef>
              <a:spcAft>
                <a:spcPts val="0"/>
              </a:spcAft>
              <a:buClr>
                <a:schemeClr val="dk1"/>
              </a:buClr>
              <a:buSzPct val="100000"/>
              <a:buNone/>
            </a:pPr>
            <a:r>
              <a:rPr lang="en-US" sz="3600"/>
              <a:t>4. Maozhen Li, Mark Baker, “The Grid Core Technologies”, John Wiley &amp; Sons (2005).</a:t>
            </a:r>
            <a:endParaRPr lang="en-US" sz="3600"/>
          </a:p>
          <a:p>
            <a:pPr marL="0" lvl="0" indent="0" algn="l" rtl="0">
              <a:lnSpc>
                <a:spcPct val="90000"/>
              </a:lnSpc>
              <a:spcBef>
                <a:spcPts val="1000"/>
              </a:spcBef>
              <a:spcAft>
                <a:spcPts val="0"/>
              </a:spcAft>
              <a:buClr>
                <a:schemeClr val="dk1"/>
              </a:buClr>
              <a:buSzPct val="100000"/>
              <a:buNone/>
            </a:pPr>
            <a:r>
              <a:rPr lang="en-US" sz="3600"/>
              <a:t>5. Cloud Computing: A Practical Approach for Learning and Implementation Paperback – 1 January 2014 by Srinivasan, Pearson Education</a:t>
            </a:r>
            <a:endParaRPr sz="3600" b="1"/>
          </a:p>
          <a:p>
            <a:pPr marL="0" lvl="0" indent="0" algn="l" rtl="0">
              <a:lnSpc>
                <a:spcPct val="90000"/>
              </a:lnSpc>
              <a:spcBef>
                <a:spcPts val="1000"/>
              </a:spcBef>
              <a:spcAft>
                <a:spcPts val="0"/>
              </a:spcAft>
              <a:buClr>
                <a:schemeClr val="dk1"/>
              </a:buClr>
              <a:buSzPct val="100000"/>
              <a:buNone/>
            </a:pPr>
            <a:r>
              <a:rPr lang="en-US" sz="3600" b="1"/>
              <a:t>Video Links</a:t>
            </a:r>
            <a:endParaRPr lang="en-US" sz="3600" b="1"/>
          </a:p>
          <a:p>
            <a:pPr marL="0" lvl="0" indent="0" algn="l" rtl="0">
              <a:lnSpc>
                <a:spcPct val="90000"/>
              </a:lnSpc>
              <a:spcBef>
                <a:spcPts val="1000"/>
              </a:spcBef>
              <a:spcAft>
                <a:spcPts val="0"/>
              </a:spcAft>
              <a:buClr>
                <a:schemeClr val="dk1"/>
              </a:buClr>
              <a:buSzPct val="100000"/>
              <a:buNone/>
            </a:pPr>
            <a:r>
              <a:rPr lang="en-US" sz="3600"/>
              <a:t>https://www.youtube.com/watch?v=A3FPxuKlnkU&amp;list=PLFW6lRTa1g82dte3YD_7-GoZXcBiK6K9G</a:t>
            </a:r>
            <a:endParaRPr sz="3600" b="1"/>
          </a:p>
          <a:p>
            <a:pPr marL="0" lvl="0" indent="0" algn="l" rtl="0">
              <a:lnSpc>
                <a:spcPct val="90000"/>
              </a:lnSpc>
              <a:spcBef>
                <a:spcPts val="1000"/>
              </a:spcBef>
              <a:spcAft>
                <a:spcPts val="0"/>
              </a:spcAft>
              <a:buClr>
                <a:schemeClr val="dk1"/>
              </a:buClr>
              <a:buSzPct val="100000"/>
              <a:buNone/>
            </a:pPr>
            <a:r>
              <a:rPr lang="en-US" sz="3600" b="1"/>
              <a:t>Web Links</a:t>
            </a:r>
            <a:endParaRPr lang="en-US" sz="3600" b="1"/>
          </a:p>
          <a:p>
            <a:pPr marL="342900" lvl="0" indent="-342900" algn="l" rtl="0">
              <a:lnSpc>
                <a:spcPct val="90000"/>
              </a:lnSpc>
              <a:spcBef>
                <a:spcPts val="1000"/>
              </a:spcBef>
              <a:spcAft>
                <a:spcPts val="0"/>
              </a:spcAft>
              <a:buClr>
                <a:schemeClr val="dk1"/>
              </a:buClr>
              <a:buSzPct val="100000"/>
              <a:buAutoNum type="arabicPeriod"/>
            </a:pPr>
            <a:r>
              <a:rPr lang="en-US" sz="3600" b="1" u="sng">
                <a:solidFill>
                  <a:schemeClr val="hlink"/>
                </a:solidFill>
                <a:hlinkClick r:id="rId1"/>
              </a:rPr>
              <a:t>https://www.geeksforgeeks.org/what-is-a-distributed-system/</a:t>
            </a:r>
            <a:endParaRPr sz="3600" b="1"/>
          </a:p>
          <a:p>
            <a:pPr marL="342900" lvl="0" indent="-342900" algn="l" rtl="0">
              <a:lnSpc>
                <a:spcPct val="90000"/>
              </a:lnSpc>
              <a:spcBef>
                <a:spcPts val="1000"/>
              </a:spcBef>
              <a:spcAft>
                <a:spcPts val="0"/>
              </a:spcAft>
              <a:buClr>
                <a:schemeClr val="dk1"/>
              </a:buClr>
              <a:buSzPct val="100000"/>
              <a:buAutoNum type="arabicPeriod"/>
            </a:pPr>
            <a:r>
              <a:rPr lang="en-US" sz="3600" b="1" u="sng">
                <a:solidFill>
                  <a:schemeClr val="hlink"/>
                </a:solidFill>
                <a:hlinkClick r:id="rId2"/>
              </a:rPr>
              <a:t>https://www.geeksforgeeks.org/difference-between-cloud-computing-and-distributed-computing/</a:t>
            </a:r>
            <a:r>
              <a:rPr lang="en-US" sz="3600" b="1"/>
              <a:t> </a:t>
            </a:r>
            <a:endParaRPr lang="en-US" sz="3600" b="1"/>
          </a:p>
          <a:p>
            <a:pPr marL="342900" lvl="0" indent="-342900" algn="l" rtl="0">
              <a:lnSpc>
                <a:spcPct val="90000"/>
              </a:lnSpc>
              <a:spcBef>
                <a:spcPts val="1000"/>
              </a:spcBef>
              <a:spcAft>
                <a:spcPts val="0"/>
              </a:spcAft>
              <a:buClr>
                <a:schemeClr val="dk1"/>
              </a:buClr>
              <a:buSzPct val="100000"/>
              <a:buAutoNum type="arabicPeriod"/>
            </a:pPr>
            <a:r>
              <a:rPr lang="en-US" sz="3600" b="1" u="sng">
                <a:solidFill>
                  <a:schemeClr val="hlink"/>
                </a:solidFill>
                <a:hlinkClick r:id="rId3"/>
              </a:rPr>
              <a:t>https://www.ibm.com/topics/distributed-cloud</a:t>
            </a:r>
            <a:endParaRPr sz="3600" b="1"/>
          </a:p>
          <a:p>
            <a:pPr marL="342900" lvl="0" indent="-342900" algn="l" rtl="0">
              <a:lnSpc>
                <a:spcPct val="90000"/>
              </a:lnSpc>
              <a:spcBef>
                <a:spcPts val="1000"/>
              </a:spcBef>
              <a:spcAft>
                <a:spcPts val="0"/>
              </a:spcAft>
              <a:buClr>
                <a:schemeClr val="dk1"/>
              </a:buClr>
              <a:buSzPct val="100000"/>
              <a:buAutoNum type="arabicPeriod"/>
            </a:pPr>
            <a:r>
              <a:rPr lang="en-US" sz="3600" b="1" u="sng">
                <a:solidFill>
                  <a:schemeClr val="hlink"/>
                </a:solidFill>
                <a:hlinkClick r:id="rId4"/>
              </a:rPr>
              <a:t>https://www.geeksforgeeks.org/cloud-computing/</a:t>
            </a:r>
            <a:endParaRPr sz="3600" b="1"/>
          </a:p>
          <a:p>
            <a:pPr marL="342900" lvl="0" indent="-342900" algn="l" rtl="0">
              <a:lnSpc>
                <a:spcPct val="90000"/>
              </a:lnSpc>
              <a:spcBef>
                <a:spcPts val="1000"/>
              </a:spcBef>
              <a:spcAft>
                <a:spcPts val="0"/>
              </a:spcAft>
              <a:buClr>
                <a:schemeClr val="dk1"/>
              </a:buClr>
              <a:buSzPct val="100000"/>
              <a:buAutoNum type="arabicPeriod"/>
            </a:pPr>
            <a:r>
              <a:rPr lang="en-US" sz="3600" b="1"/>
              <a:t>https://learn.rumie.org/jR/bytes/learn-the-basics-of-cloud-computing-in-3-minutes/?utm_source=bing&amp;utm_medium=cpc&amp;utm_campaign=RumieLearn-Bytes%20%28non-NA%29&amp;utm_term=cloud%20computing&amp;utm_content=TS%20-%20Computing%20In%20Cloud%20Computing</a:t>
            </a:r>
            <a:endParaRPr sz="3600" b="1"/>
          </a:p>
          <a:p>
            <a:pPr marL="342900" lvl="0" indent="-305435" algn="l" rtl="0">
              <a:lnSpc>
                <a:spcPct val="90000"/>
              </a:lnSpc>
              <a:spcBef>
                <a:spcPts val="1000"/>
              </a:spcBef>
              <a:spcAft>
                <a:spcPts val="0"/>
              </a:spcAft>
              <a:buClr>
                <a:schemeClr val="dk1"/>
              </a:buClr>
              <a:buSzPct val="100000"/>
              <a:buNone/>
            </a:pPr>
            <a:endParaRPr sz="1800" b="1"/>
          </a:p>
          <a:p>
            <a:pPr marL="342900" lvl="0" indent="-305435" algn="l" rtl="0">
              <a:lnSpc>
                <a:spcPct val="90000"/>
              </a:lnSpc>
              <a:spcBef>
                <a:spcPts val="1000"/>
              </a:spcBef>
              <a:spcAft>
                <a:spcPts val="0"/>
              </a:spcAft>
              <a:buClr>
                <a:schemeClr val="dk1"/>
              </a:buClr>
              <a:buSzPct val="100000"/>
              <a:buNone/>
            </a:pPr>
            <a:endParaRPr sz="1800" b="1"/>
          </a:p>
          <a:p>
            <a:pPr marL="342900" lvl="0" indent="-305435" algn="l" rtl="0">
              <a:lnSpc>
                <a:spcPct val="90000"/>
              </a:lnSpc>
              <a:spcBef>
                <a:spcPts val="1000"/>
              </a:spcBef>
              <a:spcAft>
                <a:spcPts val="0"/>
              </a:spcAft>
              <a:buClr>
                <a:schemeClr val="dk1"/>
              </a:buClr>
              <a:buSzPct val="100000"/>
              <a:buNone/>
            </a:pPr>
            <a:endParaRPr sz="1800" b="1"/>
          </a:p>
          <a:p>
            <a:pPr marL="342900" lvl="0" indent="-305435" algn="l" rtl="0">
              <a:lnSpc>
                <a:spcPct val="90000"/>
              </a:lnSpc>
              <a:spcBef>
                <a:spcPts val="1000"/>
              </a:spcBef>
              <a:spcAft>
                <a:spcPts val="0"/>
              </a:spcAft>
              <a:buClr>
                <a:schemeClr val="dk1"/>
              </a:buClr>
              <a:buSzPct val="100000"/>
              <a:buNone/>
            </a:pPr>
            <a:endParaRPr sz="1800" b="1"/>
          </a:p>
          <a:p>
            <a:pPr marL="228600" lvl="0" indent="-195580" algn="l" rtl="0">
              <a:lnSpc>
                <a:spcPct val="90000"/>
              </a:lnSpc>
              <a:spcBef>
                <a:spcPts val="1000"/>
              </a:spcBef>
              <a:spcAft>
                <a:spcPts val="0"/>
              </a:spcAft>
              <a:buClr>
                <a:schemeClr val="dk1"/>
              </a:buClr>
              <a:buSzPct val="100000"/>
              <a:buNone/>
            </a:pPr>
            <a:endParaRPr sz="1600">
              <a:latin typeface="Arial" panose="020B0604020202020204"/>
              <a:ea typeface="Arial" panose="020B0604020202020204"/>
              <a:cs typeface="Arial" panose="020B0604020202020204"/>
              <a:sym typeface="Arial" panose="020B0604020202020204"/>
            </a:endParaRPr>
          </a:p>
        </p:txBody>
      </p:sp>
      <p:sp>
        <p:nvSpPr>
          <p:cNvPr id="620" name="Google Shape;620;p6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sp>
        <p:nvSpPr>
          <p:cNvPr id="621" name="Google Shape;621;p67"/>
          <p:cNvSpPr/>
          <p:nvPr/>
        </p:nvSpPr>
        <p:spPr>
          <a:xfrm>
            <a:off x="969624" y="218473"/>
            <a:ext cx="10365419" cy="942165"/>
          </a:xfrm>
          <a:prstGeom prst="rect">
            <a:avLst/>
          </a:prstGeom>
          <a:no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625" name="Shape 625"/>
        <p:cNvGrpSpPr/>
        <p:nvPr/>
      </p:nvGrpSpPr>
      <p:grpSpPr>
        <a:xfrm>
          <a:off x="0" y="0"/>
          <a:ext cx="0" cy="0"/>
          <a:chOff x="0" y="0"/>
          <a:chExt cx="0" cy="0"/>
        </a:xfrm>
      </p:grpSpPr>
      <p:sp>
        <p:nvSpPr>
          <p:cNvPr id="626" name="Google Shape;626;p68"/>
          <p:cNvSpPr/>
          <p:nvPr/>
        </p:nvSpPr>
        <p:spPr>
          <a:xfrm>
            <a:off x="0" y="0"/>
            <a:ext cx="12192000" cy="4686918"/>
          </a:xfrm>
          <a:prstGeom prst="rect">
            <a:avLst/>
          </a:prstGeom>
          <a:solidFill>
            <a:srgbClr val="385623">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lang="en-US" sz="1800" b="0" i="0" u="none" strike="noStrike" cap="none">
              <a:solidFill>
                <a:srgbClr val="FFFFFF"/>
              </a:solidFill>
              <a:latin typeface="Calibri"/>
              <a:ea typeface="Calibri"/>
              <a:cs typeface="Calibri"/>
              <a:sym typeface="Calibri"/>
            </a:endParaRPr>
          </a:p>
        </p:txBody>
      </p:sp>
      <p:cxnSp>
        <p:nvCxnSpPr>
          <p:cNvPr id="627" name="Google Shape;627;p68"/>
          <p:cNvCxnSpPr/>
          <p:nvPr/>
        </p:nvCxnSpPr>
        <p:spPr>
          <a:xfrm>
            <a:off x="9347200" y="0"/>
            <a:ext cx="1828800" cy="1828800"/>
          </a:xfrm>
          <a:prstGeom prst="straightConnector1">
            <a:avLst/>
          </a:prstGeom>
          <a:noFill/>
          <a:ln w="9525" cap="flat" cmpd="sng">
            <a:solidFill>
              <a:schemeClr val="accent2"/>
            </a:solidFill>
            <a:prstDash val="solid"/>
            <a:miter lim="800000"/>
            <a:headEnd type="none" w="sm" len="sm"/>
            <a:tailEnd type="none" w="sm" len="sm"/>
          </a:ln>
        </p:spPr>
      </p:cxnSp>
      <p:cxnSp>
        <p:nvCxnSpPr>
          <p:cNvPr id="628" name="Google Shape;628;p68"/>
          <p:cNvCxnSpPr/>
          <p:nvPr/>
        </p:nvCxnSpPr>
        <p:spPr>
          <a:xfrm>
            <a:off x="10169128" y="0"/>
            <a:ext cx="663972" cy="663972"/>
          </a:xfrm>
          <a:prstGeom prst="straightConnector1">
            <a:avLst/>
          </a:prstGeom>
          <a:noFill/>
          <a:ln w="9525" cap="flat" cmpd="sng">
            <a:solidFill>
              <a:schemeClr val="accent2"/>
            </a:solidFill>
            <a:prstDash val="solid"/>
            <a:miter lim="800000"/>
            <a:headEnd type="none" w="sm" len="sm"/>
            <a:tailEnd type="none" w="sm" len="sm"/>
          </a:ln>
        </p:spPr>
      </p:cxnSp>
      <p:cxnSp>
        <p:nvCxnSpPr>
          <p:cNvPr id="629" name="Google Shape;629;p68"/>
          <p:cNvCxnSpPr/>
          <p:nvPr/>
        </p:nvCxnSpPr>
        <p:spPr>
          <a:xfrm>
            <a:off x="733426" y="6294597"/>
            <a:ext cx="558345" cy="558345"/>
          </a:xfrm>
          <a:prstGeom prst="straightConnector1">
            <a:avLst/>
          </a:prstGeom>
          <a:noFill/>
          <a:ln w="9525" cap="flat" cmpd="sng">
            <a:solidFill>
              <a:schemeClr val="accent2"/>
            </a:solidFill>
            <a:prstDash val="solid"/>
            <a:miter lim="800000"/>
            <a:headEnd type="none" w="sm" len="sm"/>
            <a:tailEnd type="none" w="sm" len="sm"/>
          </a:ln>
        </p:spPr>
      </p:cxnSp>
      <p:cxnSp>
        <p:nvCxnSpPr>
          <p:cNvPr id="630" name="Google Shape;630;p68"/>
          <p:cNvCxnSpPr/>
          <p:nvPr/>
        </p:nvCxnSpPr>
        <p:spPr>
          <a:xfrm>
            <a:off x="390526" y="5129689"/>
            <a:ext cx="1728311" cy="1728311"/>
          </a:xfrm>
          <a:prstGeom prst="straightConnector1">
            <a:avLst/>
          </a:prstGeom>
          <a:noFill/>
          <a:ln w="9525" cap="flat" cmpd="sng">
            <a:solidFill>
              <a:schemeClr val="accent2"/>
            </a:solidFill>
            <a:prstDash val="solid"/>
            <a:miter lim="800000"/>
            <a:headEnd type="none" w="sm" len="sm"/>
            <a:tailEnd type="none" w="sm" len="sm"/>
          </a:ln>
        </p:spPr>
      </p:cxnSp>
      <p:sp>
        <p:nvSpPr>
          <p:cNvPr id="631" name="Google Shape;631;p68"/>
          <p:cNvSpPr txBox="1"/>
          <p:nvPr/>
        </p:nvSpPr>
        <p:spPr>
          <a:xfrm>
            <a:off x="1485902" y="2249080"/>
            <a:ext cx="10725148" cy="1231106"/>
          </a:xfrm>
          <a:prstGeom prst="rect">
            <a:avLst/>
          </a:prstGeom>
          <a:noFill/>
          <a:ln>
            <a:noFill/>
          </a:ln>
        </p:spPr>
        <p:txBody>
          <a:bodyPr spcFirstLastPara="1" wrap="square" lIns="0" tIns="0" rIns="0" bIns="0" anchor="ctr" anchorCtr="0">
            <a:spAutoFit/>
          </a:bodyPr>
          <a:lstStyle/>
          <a:p>
            <a:pPr marL="0" marR="0" lvl="0" indent="0" algn="ctr" rtl="0">
              <a:lnSpc>
                <a:spcPct val="100000"/>
              </a:lnSpc>
              <a:spcBef>
                <a:spcPts val="0"/>
              </a:spcBef>
              <a:spcAft>
                <a:spcPts val="0"/>
              </a:spcAft>
              <a:buClr>
                <a:srgbClr val="FFFFFF"/>
              </a:buClr>
              <a:buSzPts val="8000"/>
              <a:buFont typeface="Arial" panose="020B0604020202020204"/>
              <a:buNone/>
            </a:pPr>
            <a:r>
              <a:rPr lang="en-US" sz="8000" b="0" i="0" u="none" strike="noStrike" cap="none">
                <a:solidFill>
                  <a:srgbClr val="FFFFFF"/>
                </a:solidFill>
                <a:latin typeface="Arial" panose="020B0604020202020204"/>
                <a:ea typeface="Arial" panose="020B0604020202020204"/>
                <a:cs typeface="Arial" panose="020B0604020202020204"/>
                <a:sym typeface="Arial" panose="020B0604020202020204"/>
              </a:rPr>
              <a:t>THANK YOU</a:t>
            </a:r>
            <a:endParaRPr lang="en-US" sz="80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sp>
        <p:nvSpPr>
          <p:cNvPr id="632" name="Google Shape;632;p68"/>
          <p:cNvSpPr/>
          <p:nvPr/>
        </p:nvSpPr>
        <p:spPr>
          <a:xfrm>
            <a:off x="2641599" y="1214279"/>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3" name="Google Shape;633;p68"/>
          <p:cNvSpPr/>
          <p:nvPr/>
        </p:nvSpPr>
        <p:spPr>
          <a:xfrm>
            <a:off x="2898774" y="1214279"/>
            <a:ext cx="2430463" cy="3225800"/>
          </a:xfrm>
          <a:custGeom>
            <a:avLst/>
            <a:gdLst/>
            <a:ahLst/>
            <a:cxnLst/>
            <a:rect l="l" t="t" r="r" b="b"/>
            <a:pathLst>
              <a:path w="2430463" h="3225800" extrusionOk="0">
                <a:moveTo>
                  <a:pt x="2430463" y="2413000"/>
                </a:moveTo>
                <a:lnTo>
                  <a:pt x="1612900" y="3225800"/>
                </a:lnTo>
                <a:lnTo>
                  <a:pt x="0" y="1612900"/>
                </a:lnTo>
                <a:lnTo>
                  <a:pt x="1612900" y="0"/>
                </a:lnTo>
                <a:lnTo>
                  <a:pt x="2430463" y="817563"/>
                </a:lnTo>
              </a:path>
            </a:pathLst>
          </a:custGeom>
          <a:no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34" name="Google Shape;634;p68"/>
          <p:cNvGrpSpPr/>
          <p:nvPr/>
        </p:nvGrpSpPr>
        <p:grpSpPr>
          <a:xfrm>
            <a:off x="237520" y="152400"/>
            <a:ext cx="410563" cy="1612900"/>
            <a:chOff x="83821" y="0"/>
            <a:chExt cx="219636" cy="903079"/>
          </a:xfrm>
        </p:grpSpPr>
        <p:sp>
          <p:nvSpPr>
            <p:cNvPr id="635" name="Google Shape;635;p68"/>
            <p:cNvSpPr/>
            <p:nvPr/>
          </p:nvSpPr>
          <p:spPr>
            <a:xfrm>
              <a:off x="84026" y="0"/>
              <a:ext cx="219431" cy="21095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68"/>
            <p:cNvSpPr/>
            <p:nvPr/>
          </p:nvSpPr>
          <p:spPr>
            <a:xfrm>
              <a:off x="84262" y="408599"/>
              <a:ext cx="219194" cy="494480"/>
            </a:xfrm>
            <a:prstGeom prst="rect">
              <a:avLst/>
            </a:prstGeom>
            <a:solidFill>
              <a:srgbClr val="0C0C0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7" name="Google Shape;637;p68"/>
            <p:cNvSpPr/>
            <p:nvPr/>
          </p:nvSpPr>
          <p:spPr>
            <a:xfrm>
              <a:off x="83821" y="210952"/>
              <a:ext cx="217937" cy="22098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aphicFrame>
          <p:nvGraphicFramePr>
            <p:cNvPr id="638" name="Google Shape;638;p68"/>
            <p:cNvGraphicFramePr/>
            <p:nvPr/>
          </p:nvGraphicFramePr>
          <p:xfrm>
            <a:off x="100420" y="236973"/>
            <a:ext cx="183878" cy="183422"/>
          </p:xfrm>
          <a:graphic>
            <a:graphicData uri="http://schemas.openxmlformats.org/presentationml/2006/ole">
              <mc:AlternateContent xmlns:mc="http://schemas.openxmlformats.org/markup-compatibility/2006">
                <mc:Choice xmlns:v="urn:schemas-microsoft-com:vml" Requires="v">
                  <p:oleObj spid="_x0000_s1" name="" r:id="rId1" imgW="9534525" imgH="9515475" progId="">
                    <p:embed/>
                  </p:oleObj>
                </mc:Choice>
                <mc:Fallback>
                  <p:oleObj name="" r:id="rId1" imgW="9534525" imgH="9515475" progId="">
                    <p:embed/>
                    <p:pic>
                      <p:nvPicPr>
                        <p:cNvPr id="0" name="Google Shape;638;p68"/>
                        <p:cNvPicPr preferRelativeResize="0"/>
                        <p:nvPr/>
                      </p:nvPicPr>
                      <p:blipFill rotWithShape="1">
                        <a:blip r:embed="rId2"/>
                        <a:srcRect/>
                        <a:stretch>
                          <a:fillRect/>
                        </a:stretch>
                      </p:blipFill>
                      <p:spPr>
                        <a:xfrm>
                          <a:off x="100420" y="236973"/>
                          <a:ext cx="183878" cy="183422"/>
                        </a:xfrm>
                        <a:prstGeom prst="rect">
                          <a:avLst/>
                        </a:prstGeom>
                        <a:noFill/>
                        <a:ln>
                          <a:noFill/>
                        </a:ln>
                      </p:spPr>
                    </p:pic>
                  </p:oleObj>
                </mc:Fallback>
              </mc:AlternateContent>
            </a:graphicData>
          </a:graphic>
        </p:graphicFrame>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234" name="Shape 234"/>
        <p:cNvGrpSpPr/>
        <p:nvPr/>
      </p:nvGrpSpPr>
      <p:grpSpPr>
        <a:xfrm>
          <a:off x="0" y="0"/>
          <a:ext cx="0" cy="0"/>
          <a:chOff x="0" y="0"/>
          <a:chExt cx="0" cy="0"/>
        </a:xfrm>
      </p:grpSpPr>
      <p:sp>
        <p:nvSpPr>
          <p:cNvPr id="235" name="Google Shape;235;p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36" name="Google Shape;236;p7"/>
          <p:cNvPicPr preferRelativeResize="0"/>
          <p:nvPr/>
        </p:nvPicPr>
        <p:blipFill rotWithShape="1">
          <a:blip r:embed="rId1"/>
          <a:srcRect/>
          <a:stretch>
            <a:fillRect/>
          </a:stretch>
        </p:blipFill>
        <p:spPr>
          <a:xfrm>
            <a:off x="729595" y="580929"/>
            <a:ext cx="11024986" cy="58498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40" name="Shape 240"/>
        <p:cNvGrpSpPr/>
        <p:nvPr/>
      </p:nvGrpSpPr>
      <p:grpSpPr>
        <a:xfrm>
          <a:off x="0" y="0"/>
          <a:ext cx="0" cy="0"/>
          <a:chOff x="0" y="0"/>
          <a:chExt cx="0" cy="0"/>
        </a:xfrm>
      </p:grpSpPr>
      <p:sp>
        <p:nvSpPr>
          <p:cNvPr id="241" name="Google Shape;241;p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42" name="Google Shape;242;p8"/>
          <p:cNvPicPr preferRelativeResize="0"/>
          <p:nvPr/>
        </p:nvPicPr>
        <p:blipFill rotWithShape="1">
          <a:blip r:embed="rId1"/>
          <a:srcRect/>
          <a:stretch>
            <a:fillRect/>
          </a:stretch>
        </p:blipFill>
        <p:spPr>
          <a:xfrm>
            <a:off x="851193" y="256689"/>
            <a:ext cx="10822321" cy="6092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fld>
            <a:endParaRPr lang="en-US"/>
          </a:p>
        </p:txBody>
      </p:sp>
      <p:pic>
        <p:nvPicPr>
          <p:cNvPr id="248" name="Google Shape;248;p9"/>
          <p:cNvPicPr preferRelativeResize="0"/>
          <p:nvPr/>
        </p:nvPicPr>
        <p:blipFill rotWithShape="1">
          <a:blip r:embed="rId1"/>
          <a:srcRect/>
          <a:stretch>
            <a:fillRect/>
          </a:stretch>
        </p:blipFill>
        <p:spPr>
          <a:xfrm>
            <a:off x="716083" y="108080"/>
            <a:ext cx="11011475" cy="6160547"/>
          </a:xfrm>
          <a:prstGeom prst="rect">
            <a:avLst/>
          </a:prstGeom>
          <a:noFill/>
          <a:ln>
            <a:noFill/>
          </a:ln>
        </p:spPr>
      </p:pic>
    </p:spTree>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3">
      <a:dk1>
        <a:srgbClr val="000000"/>
      </a:dk1>
      <a:lt1>
        <a:srgbClr val="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22125</Words>
  <Application>WPS Presentation</Application>
  <PresentationFormat/>
  <Paragraphs>404</Paragraphs>
  <Slides>68</Slides>
  <Notes>0</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0</vt:i4>
      </vt:variant>
      <vt:variant>
        <vt:lpstr>幻灯片标题</vt:lpstr>
      </vt:variant>
      <vt:variant>
        <vt:i4>68</vt:i4>
      </vt:variant>
    </vt:vector>
  </HeadingPairs>
  <TitlesOfParts>
    <vt:vector size="84" baseType="lpstr">
      <vt:lpstr>Arial</vt:lpstr>
      <vt:lpstr>SimSun</vt:lpstr>
      <vt:lpstr>Wingdings</vt:lpstr>
      <vt:lpstr>Arial</vt:lpstr>
      <vt:lpstr>Calibri</vt:lpstr>
      <vt:lpstr>Helvetica Neue</vt:lpstr>
      <vt:lpstr>Arial Black</vt:lpstr>
      <vt:lpstr>Times New Roman</vt:lpstr>
      <vt:lpstr>Raleway ExtraBold</vt:lpstr>
      <vt:lpstr>Thonburi</vt:lpstr>
      <vt:lpstr>Microsoft YaHei</vt:lpstr>
      <vt:lpstr>汉仪旗黑</vt:lpstr>
      <vt:lpstr>Arial Unicode MS</vt:lpstr>
      <vt:lpstr>宋体-简</vt:lpstr>
      <vt:lpstr>1_Office Theme</vt:lpstr>
      <vt:lpstr>Contents Slide Master</vt:lpstr>
      <vt:lpstr>PowerPoint 演示文稿</vt:lpstr>
      <vt:lpstr>Cloud Computing &amp; Distributed Systems</vt:lpstr>
      <vt:lpstr>Cloud Computing &amp; Distributed Systems</vt:lpstr>
      <vt:lpstr>Cloud Computing &amp; Distributed Systems</vt:lpstr>
      <vt:lpstr>Introduction to Distributed Systems (CO1)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ADVANTAGES OF DISTRIBUTED SYSTEMS</vt:lpstr>
      <vt:lpstr>PowerPoint 演示文稿</vt:lpstr>
      <vt:lpstr>PowerPoint 演示文稿</vt:lpstr>
      <vt:lpstr>PowerPoint 演示文稿</vt:lpstr>
      <vt:lpstr>PowerPoint 演示文稿</vt:lpstr>
      <vt:lpstr>PowerPoint 演示文稿</vt:lpstr>
      <vt:lpstr>Examples of Distributed Systems (CO-1)  </vt:lpstr>
      <vt:lpstr>PowerPoint 演示文稿</vt:lpstr>
      <vt:lpstr>PowerPoint 演示文稿</vt:lpstr>
      <vt:lpstr>PowerPoint 演示文稿</vt:lpstr>
      <vt:lpstr>PowerPoint 演示文稿</vt:lpstr>
      <vt:lpstr>Applications Area of Distributed System</vt:lpstr>
      <vt:lpstr>PowerPoint 演示文稿</vt:lpstr>
      <vt:lpstr>PowerPoint 演示文稿</vt:lpstr>
      <vt:lpstr>PowerPoint 演示文稿</vt:lpstr>
      <vt:lpstr>PowerPoint 演示文稿</vt:lpstr>
      <vt:lpstr>Trends in Distributed Systems (CO-1)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Summary</vt:lpstr>
      <vt:lpstr>QUIZ</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Branding</dc:creator>
  <cp:lastModifiedBy>hirdyashergill</cp:lastModifiedBy>
  <cp:revision>3</cp:revision>
  <dcterms:created xsi:type="dcterms:W3CDTF">2024-01-30T04:31:27Z</dcterms:created>
  <dcterms:modified xsi:type="dcterms:W3CDTF">2024-01-30T04:31:27Z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1033-5.0.0.7908</vt:lpwstr>
  </property>
</Properties>
</file>